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BUnnTSa8sbDIDeuJ892WJ60Tx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14E34D-71AF-4B41-BAE9-9CB17B97A7CE}">
  <a:tblStyle styleId="{2A14E34D-71AF-4B41-BAE9-9CB17B97A7C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0" autoAdjust="0"/>
  </p:normalViewPr>
  <p:slideViewPr>
    <p:cSldViewPr snapToGrid="0">
      <p:cViewPr varScale="1">
        <p:scale>
          <a:sx n="56" d="100"/>
          <a:sy n="56" d="100"/>
        </p:scale>
        <p:origin x="1041" y="261"/>
      </p:cViewPr>
      <p:guideLst/>
    </p:cSldViewPr>
  </p:slideViewPr>
  <p:notesTextViewPr>
    <p:cViewPr>
      <p:scale>
        <a:sx n="1" d="1"/>
        <a:sy n="1" d="1"/>
      </p:scale>
      <p:origin x="0" y="-5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8503f97c71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Per valutare il rischio di recidiva di DM dopo chirurgia bariatrica. Come sappiamo tutti la nostra chirurgia è un’arma molto efficace contro il diabete con il quale otteniamo risultati anche prima di avere un calo ponderale significativo ma non tutti i pazienti mantengono questo successo.  In questo studio, analizzando, con l’aiuto dell’IA, multipli fattori è stato creato questo score che va a calcolare la probabilità di recidiva di diabete dopo guarigione in seguito a chirurgia.</a:t>
            </a:r>
            <a:endParaRPr/>
          </a:p>
        </p:txBody>
      </p:sp>
      <p:sp>
        <p:nvSpPr>
          <p:cNvPr id="313" name="Google Shape;313;g38503f97c7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8780529b4e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it-IT"/>
              <a:t>Sfortunatamente, come tutti sappiamo, non sempre le cose vanno per il meglio e ci possono anche essere delle complicanze. In questo articolo del 2019, partendo dai dati della letteratura, sono stati individuati multipli fattori predisponenti complicanze precoci nell’OAGB. Questi dati sono stati successivamente valutati con IA su un database di pazienti portando alla creazione di questo programma che, secondo l’articolo ha una specificità e una sensibilità a 10 giorni, 1 mese e 3 mesi di …</a:t>
            </a:r>
            <a:endParaRPr/>
          </a:p>
        </p:txBody>
      </p:sp>
      <p:sp>
        <p:nvSpPr>
          <p:cNvPr id="322" name="Google Shape;322;g38780529b4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8b08270657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Mentre stavo sviluppando questa presentazione sono stato preso dalla curiosità e ho deciso, un po’ sulla base degli articoli che ho citato, di valutare la concordanza tra la nostra equipe e chatgpt </a:t>
            </a:r>
            <a:endParaRPr/>
          </a:p>
        </p:txBody>
      </p:sp>
      <p:sp>
        <p:nvSpPr>
          <p:cNvPr id="330" name="Google Shape;330;g38b08270657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8503f97c71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Sono stati presi in considerazione tutti i pazienti venuti a visita di completamento ed inseriti in lista nel 2024. Sono stati esclusi i pazienti che non sono risultati candidabili a chirurgia bariatrica o quelli che hanno eseguito la valutazione per interventi di conversione o second step. I pazienti selezionati sono stati 148, di questi sono stati presi in considerazione fattori antropometrici, comorbilità e anamnesi chirurgica, stile di alimentazione e valutazione psicologica con percorso di gruppo preoperatorio o controllo per escludere sospetto DA e infine gli esami di studio.</a:t>
            </a:r>
            <a:endParaRPr/>
          </a:p>
        </p:txBody>
      </p:sp>
      <p:sp>
        <p:nvSpPr>
          <p:cNvPr id="335" name="Google Shape;335;g38503f97c7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8780529b4e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it-IT"/>
              <a:t>Abbiamo quindi chiesto a chatGPT di dare l’indicazione ad intervento. Noi abbiamo solamente proposto il nome dei possibili interventi tra cui scegliere (tutti interventi eseguiti presso il nostro centro), i parametri con cui selezionare i vari interventi sono quelli proposti da chatGPT che noi abbiamo scelto deliberatamente di non modificare</a:t>
            </a:r>
            <a:endParaRPr/>
          </a:p>
        </p:txBody>
      </p:sp>
      <p:sp>
        <p:nvSpPr>
          <p:cNvPr id="347" name="Google Shape;347;g38780529b4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8503f97c71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Il tasso di concordanza è stato del 27%</a:t>
            </a:r>
            <a:endParaRPr/>
          </a:p>
        </p:txBody>
      </p:sp>
      <p:sp>
        <p:nvSpPr>
          <p:cNvPr id="353" name="Google Shape;353;g38503f97c7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8a15656584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Andando a semplificare, senza differenziare RYGB e OAGB, in quanto in sede di visita multidisciplinare spesso viene data solo indicazione a bypass, escludendo ovviamente casi con reflusso preoperatorio importante o altri simili, la concordanza saliva al 44%</a:t>
            </a:r>
            <a:endParaRPr/>
          </a:p>
        </p:txBody>
      </p:sp>
      <p:sp>
        <p:nvSpPr>
          <p:cNvPr id="359" name="Google Shape;359;g38a15656584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8503f97c71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Sempre più incuriosito sono andato ad analizzare il tasso di concordanza per singolo intervento; notate l’alto tasso per RYGB e SLEEVE e, viceversa, la bassissima concordanza per overstitch e bib</a:t>
            </a:r>
            <a:endParaRPr/>
          </a:p>
        </p:txBody>
      </p:sp>
      <p:sp>
        <p:nvSpPr>
          <p:cNvPr id="365" name="Google Shape;365;g38503f97c71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8b082706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38b082706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8b0827065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Tornando ai criteri utilizzati dall’IA è facile capire i risultati: forte reflusso, in assenza di pregressa chirurgia addominale maggiore, non ci può portare ad altro che ad un RYGB; caso simile sono i paziente giovani in cui preferiamo una sleeve per non andare ad alterare eccessivamente l’anatomia. </a:t>
            </a:r>
            <a:r>
              <a:rPr lang="it-IT" dirty="0"/>
              <a:t>Il BIB, nel nostro centro, viene proposto come primo step in paziente con BMI superiore a 50 e non 60 o in pazienti che ci convincono poco e dei quali vogliamo valutare la compliance alle indicazioni </a:t>
            </a:r>
            <a:r>
              <a:rPr lang="it-IT" dirty="0" err="1"/>
              <a:t>dietico</a:t>
            </a:r>
            <a:r>
              <a:rPr lang="it-IT" dirty="0"/>
              <a:t>-comportamentali. Infine possiamo vedere come i criteri di scelta per </a:t>
            </a:r>
            <a:r>
              <a:rPr lang="it-IT" dirty="0" err="1"/>
              <a:t>overstitch</a:t>
            </a:r>
            <a:r>
              <a:rPr lang="it-IT" dirty="0"/>
              <a:t> di </a:t>
            </a:r>
            <a:r>
              <a:rPr lang="it-IT" dirty="0" err="1"/>
              <a:t>chatgpt</a:t>
            </a:r>
            <a:r>
              <a:rPr lang="it-IT" dirty="0"/>
              <a:t> portino in automatico a zero la concordanza visto che la nostra casistica riguarda solo primi interventi, </a:t>
            </a:r>
            <a:r>
              <a:rPr lang="it-IT" dirty="0" err="1"/>
              <a:t>chatGPT</a:t>
            </a:r>
            <a:r>
              <a:rPr lang="it-IT" dirty="0"/>
              <a:t> a quanto pare conosce solo la TORE e non prende in considerazione l’</a:t>
            </a:r>
            <a:r>
              <a:rPr lang="it-IT" dirty="0" err="1"/>
              <a:t>endosleeve</a:t>
            </a:r>
            <a:r>
              <a:rPr lang="it-IT" dirty="0"/>
              <a:t>.</a:t>
            </a:r>
            <a:endParaRPr dirty="0"/>
          </a:p>
        </p:txBody>
      </p:sp>
      <p:sp>
        <p:nvSpPr>
          <p:cNvPr id="378" name="Google Shape;378;g38b0827065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it-IT"/>
              <a:t>L’Intelligenza Artificiale (IA) è un sistema informatico progettato per simulare capacità tipiche dell’intelligenza umana come apprendere, ragionare e prendere decisioni.</a:t>
            </a:r>
            <a:endParaRPr/>
          </a:p>
          <a:p>
            <a:pPr marL="0" lvl="0" indent="0" algn="l" rtl="0">
              <a:spcBef>
                <a:spcPts val="0"/>
              </a:spcBef>
              <a:spcAft>
                <a:spcPts val="0"/>
              </a:spcAft>
              <a:buNone/>
            </a:pPr>
            <a:r>
              <a:rPr lang="it-IT"/>
              <a:t>Funziona analizzando grandi quantità di dati e riconoscendo schemi al loro interno. Può svolgere compiti come riconoscere immagini, tradurre lingue o rispondere a domande.</a:t>
            </a:r>
            <a:endParaRPr sz="2300" b="1"/>
          </a:p>
        </p:txBody>
      </p:sp>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8b08270657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A questo punto ho detto “tutti buoni a criticare chatgpt, cosa proporrei guardando solo una tabella?” Quindi ho proposto alla mia equipe 30 casi a testa suddividendo in modo randomico i 150 casi analizzati</a:t>
            </a:r>
            <a:endParaRPr/>
          </a:p>
        </p:txBody>
      </p:sp>
      <p:sp>
        <p:nvSpPr>
          <p:cNvPr id="392" name="Google Shape;392;g38b082706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8a15656584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I dati fanno riferimento all’indicazione “semplificata” prendendo in considerazione solo l’indicazione a bypass a prescindere dal tipo. La percentuale di concordanza tra l’indicazione data da chatgpt e quella data dall’analisi dei soli dati è risultata essere del 42%, i più sarebbero propensi a pensare quindi che la percentuale di concordanza tra l’indicazione al momento della visita e quella data utilizzando i soli dati sia quasi del 100% invece abbiamo una concordanza solo nel 52% dei casi.</a:t>
            </a:r>
            <a:endParaRPr/>
          </a:p>
        </p:txBody>
      </p:sp>
      <p:sp>
        <p:nvSpPr>
          <p:cNvPr id="397" name="Google Shape;397;g38a1565658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8c41875c5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Questa alta discordanza è implicabile ad una valutazione psicologica non trascrivibile durante la visita; un paziente che non presenta controindicazioni psicologiche/psichiatriche sarà sì candidato a chirurgia ma allo stesso tempo potrebbe essere candidato ad un intervento a minore impatto come la sleeve o temporaneo come un BIB o un </a:t>
            </a:r>
            <a:r>
              <a:rPr lang="it-IT" dirty="0" err="1"/>
              <a:t>overstitch</a:t>
            </a:r>
            <a:r>
              <a:rPr lang="it-IT" dirty="0"/>
              <a:t>. C’è il fattore economico, un paziente con bypass necessiterà di integratori specifici a vita che, benché abbiano un costo minimo, un paziente con scarse possibilità economiche reputerà “non necessari”. Abbiamo l’esperienza personale, nel mio centro vengono fatti tutti gli interventi proposti ma non tutti i chirurghi eseguono personalmente interventi endoscopici, questo può dare un </a:t>
            </a:r>
            <a:r>
              <a:rPr lang="it-IT" dirty="0" err="1"/>
              <a:t>bias</a:t>
            </a:r>
            <a:r>
              <a:rPr lang="it-IT" dirty="0"/>
              <a:t> decisionale durante l’indicazione. Infine non dobbiamo dimenticare l’esperienza formata durante anni di esperienza che potrebbe far propendere per una procedura piuttosto che un’altra anche senza chiari fattori decisionali.</a:t>
            </a:r>
            <a:endParaRPr dirty="0"/>
          </a:p>
        </p:txBody>
      </p:sp>
      <p:sp>
        <p:nvSpPr>
          <p:cNvPr id="417" name="Google Shape;417;g38c41875c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55f19e93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L’intelligenza artificiale </a:t>
            </a:r>
            <a:r>
              <a:rPr lang="it-IT" sz="1100" dirty="0">
                <a:latin typeface="Arial"/>
                <a:ea typeface="Arial"/>
                <a:cs typeface="Arial"/>
                <a:sym typeface="Arial"/>
              </a:rPr>
              <a:t>è un sistema informatico progettato per eseguire compiti che, normalmente, richiedono l'intelligenza umana</a:t>
            </a:r>
            <a:r>
              <a:rPr lang="it-IT" sz="1100">
                <a:latin typeface="Arial"/>
                <a:ea typeface="Arial"/>
                <a:cs typeface="Arial"/>
                <a:sym typeface="Arial"/>
              </a:rPr>
              <a:t>. Questi </a:t>
            </a:r>
            <a:r>
              <a:rPr lang="it-IT" sz="1100" dirty="0">
                <a:latin typeface="Arial"/>
                <a:ea typeface="Arial"/>
                <a:cs typeface="Arial"/>
                <a:sym typeface="Arial"/>
              </a:rPr>
              <a:t>compiti possono includere il ragionamento, l'apprendimento, la comprensione del linguaggio naturale, il riconoscimento delle immagini, la pianificazione e la risoluzione di problemi. L'IA può essere divisa in vari tipi e approcci, ognuno dei quali si basa su diverse linee logiche e metodologie.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it-IT" sz="1100" dirty="0">
                <a:latin typeface="Arial"/>
                <a:ea typeface="Arial"/>
                <a:cs typeface="Arial"/>
                <a:sym typeface="Arial"/>
              </a:rPr>
              <a:t>L’IA simbolica che si basa su istruzioni precise per risolvere problemi con un approccio deduttivo semplice.</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it-IT" sz="1100" dirty="0">
                <a:latin typeface="Arial"/>
                <a:ea typeface="Arial"/>
                <a:cs typeface="Arial"/>
                <a:sym typeface="Arial"/>
              </a:rPr>
              <a:t>IA con apprendimento automatico dove impara basandosi sui dati inseriti; tale apprendimento può essere supervisionato cioè con input e output noti, non supervisionato per la ricerca di pattern in una serie di dati senza avere risultati predefiniti; per rinforzo con feedback positivi o negativi</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it-IT" sz="1100" dirty="0">
                <a:latin typeface="Arial"/>
                <a:ea typeface="Arial"/>
                <a:cs typeface="Arial"/>
                <a:sym typeface="Arial"/>
              </a:rPr>
              <a:t>Il deep learning invece è un tipo avanzato di machine learning ispirato al funzionamento del cervello umano, con più "strati" di nodi (neuroni artificiali) che permettono di modellare dati complessi e di apprendere rappresentazioni ad alto livello, queste reti sono particolarmente efficaci in compiti come il riconoscimento vocale, il riconoscimento delle immagini e la traduzione automatica.</a:t>
            </a:r>
            <a:endParaRPr sz="1100" dirty="0">
              <a:latin typeface="Arial"/>
              <a:ea typeface="Arial"/>
              <a:cs typeface="Arial"/>
              <a:sym typeface="Arial"/>
            </a:endParaRPr>
          </a:p>
        </p:txBody>
      </p:sp>
      <p:sp>
        <p:nvSpPr>
          <p:cNvPr id="192" name="Google Shape;192;g3555f19e93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87b05eb42c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In chirurgia bariatrica l’intelligenza artificiale è stata valutata:</a:t>
            </a:r>
            <a:endParaRPr/>
          </a:p>
        </p:txBody>
      </p:sp>
      <p:sp>
        <p:nvSpPr>
          <p:cNvPr id="260" name="Google Shape;260;g387b05eb42c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8780529b4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In fase preoperatoria per l’indicazione all’intervento più adatto ad ogni paziente. In questi studi è stata vista una concordanza tra indicazione degli esperti e indicazione proposta da ChatGPT del 30-35% e addirittura si aveva una discordanza nel 40% dei casi se all’IA veniva proposto più volte lo stesso caso.</a:t>
            </a:r>
            <a:endParaRPr/>
          </a:p>
        </p:txBody>
      </p:sp>
      <p:sp>
        <p:nvSpPr>
          <p:cNvPr id="268" name="Google Shape;268;g38780529b4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87b05eb42c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Forse più utile</a:t>
            </a:r>
            <a:endParaRPr/>
          </a:p>
        </p:txBody>
      </p:sp>
      <p:sp>
        <p:nvSpPr>
          <p:cNvPr id="278" name="Google Shape;278;g387b05eb42c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8780529b4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it-IT" sz="1100">
                <a:latin typeface="Arial"/>
                <a:ea typeface="Arial"/>
                <a:cs typeface="Arial"/>
                <a:sym typeface="Arial"/>
              </a:rPr>
              <a:t>per il riconoscimento di lanmarks anatomici e gli step operatori. Tali capacità sono state sviluppate come farebbe un qualsiasi altro chirurgo ovvero guardando multipli interventi (Sleeve Gastrectomy e Bypass). L’implementazione intraoperatoria con AI potrebbe garantire una standardizzazione più accurata della procedure, una maggiore efficacia degli interventi e un supporto nelle fasi iniziali di learning curve.</a:t>
            </a:r>
            <a:endParaRPr/>
          </a:p>
        </p:txBody>
      </p:sp>
      <p:sp>
        <p:nvSpPr>
          <p:cNvPr id="286" name="Google Shape;286;g38780529b4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87b05eb42c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Infine l’IA può essere utile a fini predittivi</a:t>
            </a:r>
            <a:endParaRPr/>
          </a:p>
        </p:txBody>
      </p:sp>
      <p:sp>
        <p:nvSpPr>
          <p:cNvPr id="295" name="Google Shape;295;g387b05eb42c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8780529b4e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Nella stima del calo ponderale: in questo studio pubblicato dal Lancet nel 2023, sfruttando come base i dati di circa 10.000 pz provenienti da 12 centri, è stata riscontrata una differenza tra il BMI realmente raggiunto e il BMI stimato di circa 0.3kg/mq.</a:t>
            </a:r>
            <a:endParaRPr/>
          </a:p>
        </p:txBody>
      </p:sp>
      <p:sp>
        <p:nvSpPr>
          <p:cNvPr id="303" name="Google Shape;303;g38780529b4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apositiva titolo">
  <p:cSld name="1_Diapositiva titolo">
    <p:spTree>
      <p:nvGrpSpPr>
        <p:cNvPr id="1" name="Shape 19"/>
        <p:cNvGrpSpPr/>
        <p:nvPr/>
      </p:nvGrpSpPr>
      <p:grpSpPr>
        <a:xfrm>
          <a:off x="0" y="0"/>
          <a:ext cx="0" cy="0"/>
          <a:chOff x="0" y="0"/>
          <a:chExt cx="0" cy="0"/>
        </a:xfrm>
      </p:grpSpPr>
      <p:sp>
        <p:nvSpPr>
          <p:cNvPr id="20" name="Google Shape;20;p7"/>
          <p:cNvSpPr/>
          <p:nvPr/>
        </p:nvSpPr>
        <p:spPr>
          <a:xfrm>
            <a:off x="7972121"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7"/>
          <p:cNvSpPr/>
          <p:nvPr/>
        </p:nvSpPr>
        <p:spPr>
          <a:xfrm>
            <a:off x="4961187" y="0"/>
            <a:ext cx="153926" cy="6858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7"/>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5" name="Google Shape;25;p7"/>
          <p:cNvSpPr txBox="1">
            <a:spLocks noGrp="1"/>
          </p:cNvSpPr>
          <p:nvPr>
            <p:ph type="ctrTitle"/>
          </p:nvPr>
        </p:nvSpPr>
        <p:spPr>
          <a:xfrm>
            <a:off x="6629400" y="758952"/>
            <a:ext cx="4526280" cy="32275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13D61"/>
              </a:buClr>
              <a:buSzPts val="6000"/>
              <a:buFont typeface="Calibri"/>
              <a:buNone/>
              <a:defRPr sz="6000" b="1">
                <a:solidFill>
                  <a:srgbClr val="013D6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subTitle" idx="1"/>
          </p:nvPr>
        </p:nvSpPr>
        <p:spPr>
          <a:xfrm>
            <a:off x="6632171" y="4508500"/>
            <a:ext cx="4526280" cy="127965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400"/>
              <a:buNone/>
              <a:defRPr sz="2400" cap="none">
                <a:solidFill>
                  <a:srgbClr val="3F3F3F"/>
                </a:solidFill>
                <a:latin typeface="Calibri"/>
                <a:ea typeface="Calibri"/>
                <a:cs typeface="Calibri"/>
                <a:sym typeface="Calibri"/>
              </a:defRPr>
            </a:lvl1pPr>
            <a:lvl2pPr lvl="1" algn="ctr">
              <a:lnSpc>
                <a:spcPct val="100000"/>
              </a:lnSpc>
              <a:spcBef>
                <a:spcPts val="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7" name="Google Shape;27;p7"/>
          <p:cNvSpPr/>
          <p:nvPr/>
        </p:nvSpPr>
        <p:spPr>
          <a:xfrm>
            <a:off x="4876840" y="0"/>
            <a:ext cx="153926" cy="6858000"/>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7"/>
          <p:cNvPicPr preferRelativeResize="0"/>
          <p:nvPr/>
        </p:nvPicPr>
        <p:blipFill rotWithShape="1">
          <a:blip r:embed="rId2">
            <a:alphaModFix/>
          </a:blip>
          <a:srcRect/>
          <a:stretch/>
        </p:blipFill>
        <p:spPr>
          <a:xfrm>
            <a:off x="2887" y="3841"/>
            <a:ext cx="4881542"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spTree>
      <p:nvGrpSpPr>
        <p:cNvPr id="1" name="Shape 116"/>
        <p:cNvGrpSpPr/>
        <p:nvPr/>
      </p:nvGrpSpPr>
      <p:grpSpPr>
        <a:xfrm>
          <a:off x="0" y="0"/>
          <a:ext cx="0" cy="0"/>
          <a:chOff x="0" y="0"/>
          <a:chExt cx="0" cy="0"/>
        </a:xfrm>
      </p:grpSpPr>
      <p:grpSp>
        <p:nvGrpSpPr>
          <p:cNvPr id="117" name="Google Shape;117;p16"/>
          <p:cNvGrpSpPr/>
          <p:nvPr/>
        </p:nvGrpSpPr>
        <p:grpSpPr>
          <a:xfrm>
            <a:off x="8166735" y="10622"/>
            <a:ext cx="2857500" cy="6847377"/>
            <a:chOff x="8166735" y="10622"/>
            <a:chExt cx="2857500" cy="6847377"/>
          </a:xfrm>
        </p:grpSpPr>
        <p:sp>
          <p:nvSpPr>
            <p:cNvPr id="118" name="Google Shape;118;p16"/>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16"/>
            <p:cNvPicPr preferRelativeResize="0"/>
            <p:nvPr/>
          </p:nvPicPr>
          <p:blipFill rotWithShape="1">
            <a:blip r:embed="rId2">
              <a:alphaModFix/>
            </a:blip>
            <a:srcRect/>
            <a:stretch/>
          </p:blipFill>
          <p:spPr>
            <a:xfrm>
              <a:off x="8166740" y="580196"/>
              <a:ext cx="2831281" cy="4929684"/>
            </a:xfrm>
            <a:prstGeom prst="rect">
              <a:avLst/>
            </a:prstGeom>
            <a:noFill/>
            <a:ln>
              <a:noFill/>
            </a:ln>
          </p:spPr>
        </p:pic>
      </p:grpSp>
      <p:sp>
        <p:nvSpPr>
          <p:cNvPr id="120" name="Google Shape;120;p16"/>
          <p:cNvSpPr/>
          <p:nvPr/>
        </p:nvSpPr>
        <p:spPr>
          <a:xfrm>
            <a:off x="16" y="0"/>
            <a:ext cx="4654296" cy="58642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a:spLocks noGrp="1"/>
          </p:cNvSpPr>
          <p:nvPr>
            <p:ph type="title"/>
          </p:nvPr>
        </p:nvSpPr>
        <p:spPr>
          <a:xfrm>
            <a:off x="1092200" y="786383"/>
            <a:ext cx="3068833"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6"/>
          <p:cNvSpPr txBox="1">
            <a:spLocks noGrp="1"/>
          </p:cNvSpPr>
          <p:nvPr>
            <p:ph type="body" idx="1"/>
          </p:nvPr>
        </p:nvSpPr>
        <p:spPr>
          <a:xfrm>
            <a:off x="5458984" y="812800"/>
            <a:ext cx="5713841" cy="4868609"/>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3" name="Google Shape;123;p16"/>
          <p:cNvSpPr txBox="1">
            <a:spLocks noGrp="1"/>
          </p:cNvSpPr>
          <p:nvPr>
            <p:ph type="body" idx="2"/>
          </p:nvPr>
        </p:nvSpPr>
        <p:spPr>
          <a:xfrm>
            <a:off x="1092200" y="3043050"/>
            <a:ext cx="3068832" cy="263835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24" name="Google Shape;124;p16"/>
          <p:cNvSpPr/>
          <p:nvPr/>
        </p:nvSpPr>
        <p:spPr>
          <a:xfrm>
            <a:off x="0" y="1397000"/>
            <a:ext cx="1036320" cy="13294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6"/>
          <p:cNvSpPr/>
          <p:nvPr/>
        </p:nvSpPr>
        <p:spPr>
          <a:xfrm>
            <a:off x="5458983" y="624142"/>
            <a:ext cx="571384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6"/>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cxnSp>
        <p:nvCxnSpPr>
          <p:cNvPr id="128" name="Google Shape;128;p16"/>
          <p:cNvCxnSpPr/>
          <p:nvPr/>
        </p:nvCxnSpPr>
        <p:spPr>
          <a:xfrm rot="10800000">
            <a:off x="1092200" y="6446838"/>
            <a:ext cx="1643438" cy="0"/>
          </a:xfrm>
          <a:prstGeom prst="straightConnector1">
            <a:avLst/>
          </a:prstGeom>
          <a:noFill/>
          <a:ln w="28575" cap="flat" cmpd="sng">
            <a:solidFill>
              <a:schemeClr val="dk2"/>
            </a:solidFill>
            <a:prstDash val="solid"/>
            <a:round/>
            <a:headEnd type="none" w="sm" len="sm"/>
            <a:tailEnd type="none" w="sm" len="sm"/>
          </a:ln>
        </p:spPr>
      </p:cxnSp>
      <p:cxnSp>
        <p:nvCxnSpPr>
          <p:cNvPr id="129" name="Google Shape;129;p16"/>
          <p:cNvCxnSpPr/>
          <p:nvPr/>
        </p:nvCxnSpPr>
        <p:spPr>
          <a:xfrm rot="10800000">
            <a:off x="8420100" y="6429376"/>
            <a:ext cx="1000462" cy="0"/>
          </a:xfrm>
          <a:prstGeom prst="straightConnector1">
            <a:avLst/>
          </a:prstGeom>
          <a:noFill/>
          <a:ln w="28575" cap="flat" cmpd="sng">
            <a:solidFill>
              <a:schemeClr val="lt2"/>
            </a:solidFill>
            <a:prstDash val="solid"/>
            <a:round/>
            <a:headEnd type="none" w="sm" len="sm"/>
            <a:tailEnd type="none" w="sm" len="sm"/>
          </a:ln>
        </p:spPr>
      </p:cxnSp>
      <p:cxnSp>
        <p:nvCxnSpPr>
          <p:cNvPr id="130" name="Google Shape;130;p16"/>
          <p:cNvCxnSpPr/>
          <p:nvPr/>
        </p:nvCxnSpPr>
        <p:spPr>
          <a:xfrm rot="10800000">
            <a:off x="10765675" y="6446838"/>
            <a:ext cx="407258" cy="6350"/>
          </a:xfrm>
          <a:prstGeom prst="straightConnector1">
            <a:avLst/>
          </a:prstGeom>
          <a:noFill/>
          <a:ln w="28575" cap="flat" cmpd="sng">
            <a:solidFill>
              <a:schemeClr val="lt2"/>
            </a:solidFill>
            <a:prstDash val="solid"/>
            <a:round/>
            <a:headEnd type="none" w="sm" len="sm"/>
            <a:tailEnd type="none" w="sm" len="sm"/>
          </a:ln>
        </p:spPr>
      </p:cxnSp>
      <p:sp>
        <p:nvSpPr>
          <p:cNvPr id="131" name="Google Shape;131;p16"/>
          <p:cNvSpPr txBox="1"/>
          <p:nvPr/>
        </p:nvSpPr>
        <p:spPr>
          <a:xfrm>
            <a:off x="216130" y="6446838"/>
            <a:ext cx="484632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contenuto">
  <p:cSld name="1_Titolo e contenuto">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1216548"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5" name="Google Shape;135;p17"/>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37" name="Google Shape;137;p17"/>
          <p:cNvSpPr txBox="1"/>
          <p:nvPr/>
        </p:nvSpPr>
        <p:spPr>
          <a:xfrm>
            <a:off x="216130" y="6446838"/>
            <a:ext cx="484632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grpSp>
        <p:nvGrpSpPr>
          <p:cNvPr id="138" name="Google Shape;138;p17"/>
          <p:cNvGrpSpPr/>
          <p:nvPr/>
        </p:nvGrpSpPr>
        <p:grpSpPr>
          <a:xfrm>
            <a:off x="0" y="6133244"/>
            <a:ext cx="12192001" cy="714133"/>
            <a:chOff x="0" y="6133245"/>
            <a:chExt cx="12192001" cy="714133"/>
          </a:xfrm>
        </p:grpSpPr>
        <p:sp>
          <p:nvSpPr>
            <p:cNvPr id="139" name="Google Shape;139;p17"/>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1" name="Google Shape;141;p17"/>
            <p:cNvPicPr preferRelativeResize="0"/>
            <p:nvPr/>
          </p:nvPicPr>
          <p:blipFill rotWithShape="1">
            <a:blip r:embed="rId2">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Contenuto con didascalia">
  <p:cSld name="1_Contenuto con didascalia">
    <p:spTree>
      <p:nvGrpSpPr>
        <p:cNvPr id="1" name="Shape 142"/>
        <p:cNvGrpSpPr/>
        <p:nvPr/>
      </p:nvGrpSpPr>
      <p:grpSpPr>
        <a:xfrm>
          <a:off x="0" y="0"/>
          <a:ext cx="0" cy="0"/>
          <a:chOff x="0" y="0"/>
          <a:chExt cx="0" cy="0"/>
        </a:xfrm>
      </p:grpSpPr>
      <p:grpSp>
        <p:nvGrpSpPr>
          <p:cNvPr id="143" name="Google Shape;143;p18"/>
          <p:cNvGrpSpPr/>
          <p:nvPr/>
        </p:nvGrpSpPr>
        <p:grpSpPr>
          <a:xfrm>
            <a:off x="8166735" y="10622"/>
            <a:ext cx="2857500" cy="6847377"/>
            <a:chOff x="8166735" y="10622"/>
            <a:chExt cx="2857500" cy="6847377"/>
          </a:xfrm>
        </p:grpSpPr>
        <p:sp>
          <p:nvSpPr>
            <p:cNvPr id="144" name="Google Shape;144;p18"/>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5" name="Google Shape;145;p18"/>
            <p:cNvPicPr preferRelativeResize="0"/>
            <p:nvPr/>
          </p:nvPicPr>
          <p:blipFill rotWithShape="1">
            <a:blip r:embed="rId2">
              <a:alphaModFix/>
            </a:blip>
            <a:srcRect/>
            <a:stretch/>
          </p:blipFill>
          <p:spPr>
            <a:xfrm>
              <a:off x="8166740" y="580196"/>
              <a:ext cx="2831281" cy="4929684"/>
            </a:xfrm>
            <a:prstGeom prst="rect">
              <a:avLst/>
            </a:prstGeom>
            <a:noFill/>
            <a:ln>
              <a:noFill/>
            </a:ln>
          </p:spPr>
        </p:pic>
      </p:grpSp>
      <p:sp>
        <p:nvSpPr>
          <p:cNvPr id="146" name="Google Shape;146;p18"/>
          <p:cNvSpPr/>
          <p:nvPr/>
        </p:nvSpPr>
        <p:spPr>
          <a:xfrm>
            <a:off x="16" y="0"/>
            <a:ext cx="4654296" cy="58642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txBox="1">
            <a:spLocks noGrp="1"/>
          </p:cNvSpPr>
          <p:nvPr>
            <p:ph type="body" idx="1"/>
          </p:nvPr>
        </p:nvSpPr>
        <p:spPr>
          <a:xfrm>
            <a:off x="5458984" y="497808"/>
            <a:ext cx="5713841" cy="4868609"/>
          </a:xfrm>
          <a:prstGeom prst="rect">
            <a:avLst/>
          </a:prstGeom>
          <a:noFill/>
          <a:ln>
            <a:noFill/>
          </a:ln>
        </p:spPr>
        <p:txBody>
          <a:bodyPr spcFirstLastPara="1" wrap="square" lIns="0" tIns="45700" rIns="0" bIns="45700" anchor="ctr"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8" name="Google Shape;148;p18"/>
          <p:cNvSpPr/>
          <p:nvPr/>
        </p:nvSpPr>
        <p:spPr>
          <a:xfrm>
            <a:off x="0" y="2003424"/>
            <a:ext cx="1036320" cy="185737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18"/>
          <p:cNvSpPr/>
          <p:nvPr/>
        </p:nvSpPr>
        <p:spPr>
          <a:xfrm>
            <a:off x="5458983" y="377398"/>
            <a:ext cx="571384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18"/>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8"/>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52" name="Google Shape;152;p18"/>
          <p:cNvSpPr/>
          <p:nvPr/>
        </p:nvSpPr>
        <p:spPr>
          <a:xfrm>
            <a:off x="1078230" y="2003423"/>
            <a:ext cx="3576082" cy="1857378"/>
          </a:xfrm>
          <a:prstGeom prst="rect">
            <a:avLst/>
          </a:prstGeom>
          <a:solidFill>
            <a:srgbClr val="1B1E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18"/>
          <p:cNvSpPr txBox="1">
            <a:spLocks noGrp="1"/>
          </p:cNvSpPr>
          <p:nvPr>
            <p:ph type="title"/>
          </p:nvPr>
        </p:nvSpPr>
        <p:spPr>
          <a:xfrm>
            <a:off x="1092200" y="1885125"/>
            <a:ext cx="3314700" cy="2093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sz="4400" b="1">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18"/>
          <p:cNvSpPr/>
          <p:nvPr/>
        </p:nvSpPr>
        <p:spPr>
          <a:xfrm>
            <a:off x="1092200" y="993775"/>
            <a:ext cx="1036320" cy="936626"/>
          </a:xfrm>
          <a:prstGeom prst="rect">
            <a:avLst/>
          </a:prstGeom>
          <a:solidFill>
            <a:srgbClr val="C8CBE6">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8"/>
          <p:cNvSpPr txBox="1"/>
          <p:nvPr/>
        </p:nvSpPr>
        <p:spPr>
          <a:xfrm>
            <a:off x="216130" y="6446838"/>
            <a:ext cx="484632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Contenuto con didascalia">
  <p:cSld name="2_Contenuto con didascalia">
    <p:spTree>
      <p:nvGrpSpPr>
        <p:cNvPr id="1" name="Shape 156"/>
        <p:cNvGrpSpPr/>
        <p:nvPr/>
      </p:nvGrpSpPr>
      <p:grpSpPr>
        <a:xfrm>
          <a:off x="0" y="0"/>
          <a:ext cx="0" cy="0"/>
          <a:chOff x="0" y="0"/>
          <a:chExt cx="0" cy="0"/>
        </a:xfrm>
      </p:grpSpPr>
      <p:grpSp>
        <p:nvGrpSpPr>
          <p:cNvPr id="157" name="Google Shape;157;p19"/>
          <p:cNvGrpSpPr/>
          <p:nvPr/>
        </p:nvGrpSpPr>
        <p:grpSpPr>
          <a:xfrm>
            <a:off x="8166735" y="10622"/>
            <a:ext cx="2857500" cy="6847377"/>
            <a:chOff x="8166735" y="10622"/>
            <a:chExt cx="2857500" cy="6847377"/>
          </a:xfrm>
        </p:grpSpPr>
        <p:sp>
          <p:nvSpPr>
            <p:cNvPr id="158" name="Google Shape;158;p19"/>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9" name="Google Shape;159;p19"/>
            <p:cNvPicPr preferRelativeResize="0"/>
            <p:nvPr/>
          </p:nvPicPr>
          <p:blipFill rotWithShape="1">
            <a:blip r:embed="rId2">
              <a:alphaModFix/>
            </a:blip>
            <a:srcRect/>
            <a:stretch/>
          </p:blipFill>
          <p:spPr>
            <a:xfrm>
              <a:off x="8166740" y="580196"/>
              <a:ext cx="2831281" cy="4929684"/>
            </a:xfrm>
            <a:prstGeom prst="rect">
              <a:avLst/>
            </a:prstGeom>
            <a:noFill/>
            <a:ln>
              <a:noFill/>
            </a:ln>
          </p:spPr>
        </p:pic>
      </p:grpSp>
      <p:sp>
        <p:nvSpPr>
          <p:cNvPr id="160" name="Google Shape;160;p19"/>
          <p:cNvSpPr>
            <a:spLocks noGrp="1"/>
          </p:cNvSpPr>
          <p:nvPr>
            <p:ph type="pic" idx="2"/>
          </p:nvPr>
        </p:nvSpPr>
        <p:spPr>
          <a:xfrm>
            <a:off x="0" y="0"/>
            <a:ext cx="4654296" cy="5864225"/>
          </a:xfrm>
          <a:prstGeom prst="rect">
            <a:avLst/>
          </a:prstGeom>
          <a:noFill/>
          <a:ln>
            <a:noFill/>
          </a:ln>
        </p:spPr>
      </p:sp>
      <p:sp>
        <p:nvSpPr>
          <p:cNvPr id="161" name="Google Shape;161;p19"/>
          <p:cNvSpPr txBox="1">
            <a:spLocks noGrp="1"/>
          </p:cNvSpPr>
          <p:nvPr>
            <p:ph type="body" idx="1"/>
          </p:nvPr>
        </p:nvSpPr>
        <p:spPr>
          <a:xfrm>
            <a:off x="5458984" y="497808"/>
            <a:ext cx="5713841" cy="4868609"/>
          </a:xfrm>
          <a:prstGeom prst="rect">
            <a:avLst/>
          </a:prstGeom>
          <a:noFill/>
          <a:ln>
            <a:noFill/>
          </a:ln>
        </p:spPr>
        <p:txBody>
          <a:bodyPr spcFirstLastPara="1" wrap="square" lIns="0" tIns="45700" rIns="0" bIns="45700" anchor="ctr"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2" name="Google Shape;162;p19"/>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9"/>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64" name="Google Shape;164;p19"/>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9"/>
          <p:cNvSpPr txBox="1"/>
          <p:nvPr/>
        </p:nvSpPr>
        <p:spPr>
          <a:xfrm>
            <a:off x="216130" y="6446838"/>
            <a:ext cx="484632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900" b="0" i="0" u="none" strike="noStrike" cap="none">
                <a:solidFill>
                  <a:srgbClr val="3F3F3F"/>
                </a:solidFill>
                <a:latin typeface="Calibri"/>
                <a:ea typeface="Calibri"/>
                <a:cs typeface="Calibri"/>
                <a:sym typeface="Calibri"/>
              </a:rPr>
              <a:t>DIRETTORI DEL CORSO – M. DE LUCA – M.A. ZAPPA</a:t>
            </a:r>
            <a:endParaRPr sz="900" b="0" i="0" u="none" strike="noStrike" cap="none">
              <a:solidFill>
                <a:srgbClr val="3F3F3F"/>
              </a:solidFill>
              <a:latin typeface="Calibri"/>
              <a:ea typeface="Calibri"/>
              <a:cs typeface="Calibri"/>
              <a:sym typeface="Calibri"/>
            </a:endParaRPr>
          </a:p>
        </p:txBody>
      </p:sp>
      <p:grpSp>
        <p:nvGrpSpPr>
          <p:cNvPr id="166" name="Google Shape;166;p19"/>
          <p:cNvGrpSpPr/>
          <p:nvPr/>
        </p:nvGrpSpPr>
        <p:grpSpPr>
          <a:xfrm>
            <a:off x="0" y="6133244"/>
            <a:ext cx="12192001" cy="714133"/>
            <a:chOff x="0" y="6133245"/>
            <a:chExt cx="12192001" cy="714133"/>
          </a:xfrm>
        </p:grpSpPr>
        <p:sp>
          <p:nvSpPr>
            <p:cNvPr id="167" name="Google Shape;167;p19"/>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19"/>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9" name="Google Shape;169;p19"/>
            <p:cNvPicPr preferRelativeResize="0"/>
            <p:nvPr/>
          </p:nvPicPr>
          <p:blipFill rotWithShape="1">
            <a:blip r:embed="rId3">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6_Contenuto con didascalia">
  <p:cSld name="6_Contenuto con didascalia">
    <p:spTree>
      <p:nvGrpSpPr>
        <p:cNvPr id="1" name="Shape 170"/>
        <p:cNvGrpSpPr/>
        <p:nvPr/>
      </p:nvGrpSpPr>
      <p:grpSpPr>
        <a:xfrm>
          <a:off x="0" y="0"/>
          <a:ext cx="0" cy="0"/>
          <a:chOff x="0" y="0"/>
          <a:chExt cx="0" cy="0"/>
        </a:xfrm>
      </p:grpSpPr>
      <p:grpSp>
        <p:nvGrpSpPr>
          <p:cNvPr id="171" name="Google Shape;171;p20"/>
          <p:cNvGrpSpPr/>
          <p:nvPr/>
        </p:nvGrpSpPr>
        <p:grpSpPr>
          <a:xfrm>
            <a:off x="8166735" y="10622"/>
            <a:ext cx="2857500" cy="6847377"/>
            <a:chOff x="8166735" y="10622"/>
            <a:chExt cx="2857500" cy="6847377"/>
          </a:xfrm>
        </p:grpSpPr>
        <p:sp>
          <p:nvSpPr>
            <p:cNvPr id="172" name="Google Shape;172;p20"/>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3" name="Google Shape;173;p20"/>
            <p:cNvPicPr preferRelativeResize="0"/>
            <p:nvPr/>
          </p:nvPicPr>
          <p:blipFill rotWithShape="1">
            <a:blip r:embed="rId2">
              <a:alphaModFix/>
            </a:blip>
            <a:srcRect/>
            <a:stretch/>
          </p:blipFill>
          <p:spPr>
            <a:xfrm>
              <a:off x="8166740" y="580196"/>
              <a:ext cx="2831281" cy="4929684"/>
            </a:xfrm>
            <a:prstGeom prst="rect">
              <a:avLst/>
            </a:prstGeom>
            <a:noFill/>
            <a:ln>
              <a:noFill/>
            </a:ln>
          </p:spPr>
        </p:pic>
      </p:grpSp>
      <p:sp>
        <p:nvSpPr>
          <p:cNvPr id="174" name="Google Shape;174;p20"/>
          <p:cNvSpPr txBox="1">
            <a:spLocks noGrp="1"/>
          </p:cNvSpPr>
          <p:nvPr>
            <p:ph type="title"/>
          </p:nvPr>
        </p:nvSpPr>
        <p:spPr>
          <a:xfrm>
            <a:off x="4984722" y="548355"/>
            <a:ext cx="6054846" cy="6343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Calibri"/>
              <a:buNone/>
              <a:defRPr sz="36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0"/>
          <p:cNvSpPr txBox="1">
            <a:spLocks noGrp="1"/>
          </p:cNvSpPr>
          <p:nvPr>
            <p:ph type="body" idx="1"/>
          </p:nvPr>
        </p:nvSpPr>
        <p:spPr>
          <a:xfrm>
            <a:off x="5100833" y="1611313"/>
            <a:ext cx="6072099" cy="3755104"/>
          </a:xfrm>
          <a:prstGeom prst="rect">
            <a:avLst/>
          </a:prstGeom>
          <a:noFill/>
          <a:ln>
            <a:noFill/>
          </a:ln>
        </p:spPr>
        <p:txBody>
          <a:bodyPr spcFirstLastPara="1" wrap="square" lIns="0" tIns="45700" rIns="0" bIns="45700" anchor="t" anchorCtr="0">
            <a:normAutofit/>
          </a:bodyPr>
          <a:lstStyle>
            <a:lvl1pPr marL="457200" lvl="0" indent="-381000" algn="l">
              <a:lnSpc>
                <a:spcPct val="100000"/>
              </a:lnSpc>
              <a:spcBef>
                <a:spcPts val="1200"/>
              </a:spcBef>
              <a:spcAft>
                <a:spcPts val="0"/>
              </a:spcAft>
              <a:buSzPts val="2400"/>
              <a:buChar char="▪"/>
              <a:defRPr sz="2400"/>
            </a:lvl1pPr>
            <a:lvl2pPr marL="914400" lvl="1" indent="-355600" algn="l">
              <a:lnSpc>
                <a:spcPct val="100000"/>
              </a:lnSpc>
              <a:spcBef>
                <a:spcPts val="200"/>
              </a:spcBef>
              <a:spcAft>
                <a:spcPts val="0"/>
              </a:spcAft>
              <a:buSzPts val="2000"/>
              <a:buChar char="▪"/>
              <a:defRPr sz="2000"/>
            </a:lvl2pPr>
            <a:lvl3pPr marL="1371600" lvl="2" indent="-330200" algn="l">
              <a:lnSpc>
                <a:spcPct val="100000"/>
              </a:lnSpc>
              <a:spcBef>
                <a:spcPts val="400"/>
              </a:spcBef>
              <a:spcAft>
                <a:spcPts val="0"/>
              </a:spcAft>
              <a:buSzPts val="1600"/>
              <a:buChar char="▪"/>
              <a:defRPr sz="1600"/>
            </a:lvl3pPr>
            <a:lvl4pPr marL="1828800" lvl="3" indent="-330200" algn="l">
              <a:lnSpc>
                <a:spcPct val="100000"/>
              </a:lnSpc>
              <a:spcBef>
                <a:spcPts val="40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6" name="Google Shape;176;p20"/>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0"/>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0"/>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79" name="Google Shape;179;p20"/>
          <p:cNvSpPr>
            <a:spLocks noGrp="1"/>
          </p:cNvSpPr>
          <p:nvPr>
            <p:ph type="pic" idx="2"/>
          </p:nvPr>
        </p:nvSpPr>
        <p:spPr>
          <a:xfrm>
            <a:off x="0" y="0"/>
            <a:ext cx="4654296" cy="5864225"/>
          </a:xfrm>
          <a:prstGeom prst="rect">
            <a:avLst/>
          </a:prstGeom>
          <a:noFill/>
          <a:ln>
            <a:noFill/>
          </a:ln>
        </p:spPr>
      </p:sp>
      <p:grpSp>
        <p:nvGrpSpPr>
          <p:cNvPr id="180" name="Google Shape;180;p20"/>
          <p:cNvGrpSpPr/>
          <p:nvPr/>
        </p:nvGrpSpPr>
        <p:grpSpPr>
          <a:xfrm>
            <a:off x="0" y="6133244"/>
            <a:ext cx="12192001" cy="714133"/>
            <a:chOff x="0" y="6133245"/>
            <a:chExt cx="12192001" cy="714133"/>
          </a:xfrm>
        </p:grpSpPr>
        <p:sp>
          <p:nvSpPr>
            <p:cNvPr id="181" name="Google Shape;181;p20"/>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20"/>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3" name="Google Shape;183;p20"/>
            <p:cNvPicPr preferRelativeResize="0"/>
            <p:nvPr/>
          </p:nvPicPr>
          <p:blipFill rotWithShape="1">
            <a:blip r:embed="rId3">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7_Contenuto con didascalia">
  <p:cSld name="7_Contenuto con didascalia">
    <p:spTree>
      <p:nvGrpSpPr>
        <p:cNvPr id="1" name="Shape 184"/>
        <p:cNvGrpSpPr/>
        <p:nvPr/>
      </p:nvGrpSpPr>
      <p:grpSpPr>
        <a:xfrm>
          <a:off x="0" y="0"/>
          <a:ext cx="0" cy="0"/>
          <a:chOff x="0" y="0"/>
          <a:chExt cx="0" cy="0"/>
        </a:xfrm>
      </p:grpSpPr>
      <p:grpSp>
        <p:nvGrpSpPr>
          <p:cNvPr id="185" name="Google Shape;185;p21"/>
          <p:cNvGrpSpPr/>
          <p:nvPr/>
        </p:nvGrpSpPr>
        <p:grpSpPr>
          <a:xfrm>
            <a:off x="8166735" y="10622"/>
            <a:ext cx="2857500" cy="6847377"/>
            <a:chOff x="8166735" y="10622"/>
            <a:chExt cx="2857500" cy="6847377"/>
          </a:xfrm>
        </p:grpSpPr>
        <p:sp>
          <p:nvSpPr>
            <p:cNvPr id="186" name="Google Shape;186;p21"/>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7" name="Google Shape;187;p21"/>
            <p:cNvPicPr preferRelativeResize="0"/>
            <p:nvPr/>
          </p:nvPicPr>
          <p:blipFill rotWithShape="1">
            <a:blip r:embed="rId2">
              <a:alphaModFix/>
            </a:blip>
            <a:srcRect/>
            <a:stretch/>
          </p:blipFill>
          <p:spPr>
            <a:xfrm>
              <a:off x="8166740" y="580196"/>
              <a:ext cx="2831281" cy="4929684"/>
            </a:xfrm>
            <a:prstGeom prst="rect">
              <a:avLst/>
            </a:prstGeom>
            <a:noFill/>
            <a:ln>
              <a:noFill/>
            </a:ln>
          </p:spPr>
        </p:pic>
      </p:grpSp>
      <p:sp>
        <p:nvSpPr>
          <p:cNvPr id="188" name="Google Shape;188;p21"/>
          <p:cNvSpPr>
            <a:spLocks noGrp="1"/>
          </p:cNvSpPr>
          <p:nvPr>
            <p:ph type="pic" idx="2"/>
          </p:nvPr>
        </p:nvSpPr>
        <p:spPr>
          <a:xfrm>
            <a:off x="0" y="0"/>
            <a:ext cx="12192000" cy="3541486"/>
          </a:xfrm>
          <a:prstGeom prst="rect">
            <a:avLst/>
          </a:prstGeom>
          <a:noFill/>
          <a:ln>
            <a:noFill/>
          </a:ln>
        </p:spPr>
      </p:sp>
      <p:sp>
        <p:nvSpPr>
          <p:cNvPr id="189" name="Google Shape;189;p21"/>
          <p:cNvSpPr txBox="1">
            <a:spLocks noGrp="1"/>
          </p:cNvSpPr>
          <p:nvPr>
            <p:ph type="title"/>
          </p:nvPr>
        </p:nvSpPr>
        <p:spPr>
          <a:xfrm>
            <a:off x="3068577" y="880375"/>
            <a:ext cx="6054846" cy="63433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F3F3F"/>
              </a:buClr>
              <a:buSzPts val="3600"/>
              <a:buFont typeface="Calibri"/>
              <a:buNone/>
              <a:defRPr sz="3600" b="1" i="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1"/>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1"/>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1"/>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93" name="Google Shape;193;p21"/>
          <p:cNvSpPr/>
          <p:nvPr/>
        </p:nvSpPr>
        <p:spPr>
          <a:xfrm>
            <a:off x="5577840" y="0"/>
            <a:ext cx="103632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3_Contenuto con didascalia">
  <p:cSld name="3_Contenuto con didascalia">
    <p:spTree>
      <p:nvGrpSpPr>
        <p:cNvPr id="1" name="Shape 194"/>
        <p:cNvGrpSpPr/>
        <p:nvPr/>
      </p:nvGrpSpPr>
      <p:grpSpPr>
        <a:xfrm>
          <a:off x="0" y="0"/>
          <a:ext cx="0" cy="0"/>
          <a:chOff x="0" y="0"/>
          <a:chExt cx="0" cy="0"/>
        </a:xfrm>
      </p:grpSpPr>
      <p:sp>
        <p:nvSpPr>
          <p:cNvPr id="195" name="Google Shape;195;p22"/>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22"/>
          <p:cNvSpPr/>
          <p:nvPr/>
        </p:nvSpPr>
        <p:spPr>
          <a:xfrm>
            <a:off x="4654312" y="507333"/>
            <a:ext cx="7537688" cy="48495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22"/>
          <p:cNvSpPr/>
          <p:nvPr/>
        </p:nvSpPr>
        <p:spPr>
          <a:xfrm>
            <a:off x="16" y="0"/>
            <a:ext cx="4654296" cy="5864225"/>
          </a:xfrm>
          <a:prstGeom prst="rect">
            <a:avLst/>
          </a:prstGeom>
          <a:solidFill>
            <a:srgbClr val="003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2"/>
          <p:cNvSpPr txBox="1">
            <a:spLocks noGrp="1"/>
          </p:cNvSpPr>
          <p:nvPr>
            <p:ph type="body" idx="1"/>
          </p:nvPr>
        </p:nvSpPr>
        <p:spPr>
          <a:xfrm>
            <a:off x="6473373" y="943430"/>
            <a:ext cx="4699452" cy="3977366"/>
          </a:xfrm>
          <a:prstGeom prst="rect">
            <a:avLst/>
          </a:prstGeom>
          <a:noFill/>
          <a:ln>
            <a:noFill/>
          </a:ln>
        </p:spPr>
        <p:txBody>
          <a:bodyPr spcFirstLastPara="1" wrap="square" lIns="0" tIns="45700" rIns="0" bIns="45700" anchor="ctr" anchorCtr="0">
            <a:normAutofit/>
          </a:bodyPr>
          <a:lstStyle>
            <a:lvl1pPr marL="457200" lvl="0" indent="-381000" algn="l">
              <a:lnSpc>
                <a:spcPct val="100000"/>
              </a:lnSpc>
              <a:spcBef>
                <a:spcPts val="1200"/>
              </a:spcBef>
              <a:spcAft>
                <a:spcPts val="0"/>
              </a:spcAft>
              <a:buSzPts val="2400"/>
              <a:buChar char="▪"/>
              <a:defRPr sz="2400"/>
            </a:lvl1pPr>
            <a:lvl2pPr marL="914400" lvl="1" indent="-355600" algn="l">
              <a:lnSpc>
                <a:spcPct val="100000"/>
              </a:lnSpc>
              <a:spcBef>
                <a:spcPts val="200"/>
              </a:spcBef>
              <a:spcAft>
                <a:spcPts val="0"/>
              </a:spcAft>
              <a:buSzPts val="2000"/>
              <a:buChar char="▪"/>
              <a:defRPr sz="2000"/>
            </a:lvl2pPr>
            <a:lvl3pPr marL="1371600" lvl="2" indent="-330200" algn="l">
              <a:lnSpc>
                <a:spcPct val="100000"/>
              </a:lnSpc>
              <a:spcBef>
                <a:spcPts val="400"/>
              </a:spcBef>
              <a:spcAft>
                <a:spcPts val="0"/>
              </a:spcAft>
              <a:buSzPts val="1600"/>
              <a:buChar char="▪"/>
              <a:defRPr sz="1600"/>
            </a:lvl3pPr>
            <a:lvl4pPr marL="1828800" lvl="3" indent="-330200" algn="l">
              <a:lnSpc>
                <a:spcPct val="100000"/>
              </a:lnSpc>
              <a:spcBef>
                <a:spcPts val="40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0" name="Google Shape;200;p22"/>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22"/>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2"/>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203" name="Google Shape;203;p22"/>
          <p:cNvSpPr/>
          <p:nvPr/>
        </p:nvSpPr>
        <p:spPr>
          <a:xfrm>
            <a:off x="4370251" y="2322780"/>
            <a:ext cx="1348378" cy="1218664"/>
          </a:xfrm>
          <a:prstGeom prst="rect">
            <a:avLst/>
          </a:prstGeom>
          <a:solidFill>
            <a:srgbClr val="84B2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4_Contenuto con didascalia">
  <p:cSld name="4_Contenuto con didascalia">
    <p:spTree>
      <p:nvGrpSpPr>
        <p:cNvPr id="1" name="Shape 204"/>
        <p:cNvGrpSpPr/>
        <p:nvPr/>
      </p:nvGrpSpPr>
      <p:grpSpPr>
        <a:xfrm>
          <a:off x="0" y="0"/>
          <a:ext cx="0" cy="0"/>
          <a:chOff x="0" y="0"/>
          <a:chExt cx="0" cy="0"/>
        </a:xfrm>
      </p:grpSpPr>
      <p:sp>
        <p:nvSpPr>
          <p:cNvPr id="205" name="Google Shape;205;p23"/>
          <p:cNvSpPr/>
          <p:nvPr/>
        </p:nvSpPr>
        <p:spPr>
          <a:xfrm>
            <a:off x="7448550" y="0"/>
            <a:ext cx="2857500" cy="6858000"/>
          </a:xfrm>
          <a:prstGeom prst="parallelogram">
            <a:avLst>
              <a:gd name="adj" fmla="val 0"/>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23"/>
          <p:cNvSpPr/>
          <p:nvPr/>
        </p:nvSpPr>
        <p:spPr>
          <a:xfrm>
            <a:off x="4654312" y="507333"/>
            <a:ext cx="7537688" cy="48495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23"/>
          <p:cNvSpPr/>
          <p:nvPr/>
        </p:nvSpPr>
        <p:spPr>
          <a:xfrm>
            <a:off x="16" y="0"/>
            <a:ext cx="4654296" cy="58642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txBox="1">
            <a:spLocks noGrp="1"/>
          </p:cNvSpPr>
          <p:nvPr>
            <p:ph type="title"/>
          </p:nvPr>
        </p:nvSpPr>
        <p:spPr>
          <a:xfrm>
            <a:off x="1092200" y="1885125"/>
            <a:ext cx="3068833" cy="2093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sz="4400" b="1" i="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23"/>
          <p:cNvSpPr txBox="1">
            <a:spLocks noGrp="1"/>
          </p:cNvSpPr>
          <p:nvPr>
            <p:ph type="body" idx="1"/>
          </p:nvPr>
        </p:nvSpPr>
        <p:spPr>
          <a:xfrm>
            <a:off x="6518529" y="943430"/>
            <a:ext cx="4654296" cy="3977366"/>
          </a:xfrm>
          <a:prstGeom prst="rect">
            <a:avLst/>
          </a:prstGeom>
          <a:noFill/>
          <a:ln>
            <a:noFill/>
          </a:ln>
        </p:spPr>
        <p:txBody>
          <a:bodyPr spcFirstLastPara="1" wrap="square" lIns="0" tIns="45700" rIns="0" bIns="45700" anchor="ctr" anchorCtr="0">
            <a:normAutofit/>
          </a:bodyPr>
          <a:lstStyle>
            <a:lvl1pPr marL="457200" lvl="0" indent="-381000" algn="l">
              <a:lnSpc>
                <a:spcPct val="100000"/>
              </a:lnSpc>
              <a:spcBef>
                <a:spcPts val="1200"/>
              </a:spcBef>
              <a:spcAft>
                <a:spcPts val="0"/>
              </a:spcAft>
              <a:buSzPts val="2400"/>
              <a:buChar char="▪"/>
              <a:defRPr sz="2400"/>
            </a:lvl1pPr>
            <a:lvl2pPr marL="914400" lvl="1" indent="-355600" algn="l">
              <a:lnSpc>
                <a:spcPct val="100000"/>
              </a:lnSpc>
              <a:spcBef>
                <a:spcPts val="200"/>
              </a:spcBef>
              <a:spcAft>
                <a:spcPts val="0"/>
              </a:spcAft>
              <a:buSzPts val="2000"/>
              <a:buChar char="▪"/>
              <a:defRPr sz="2000"/>
            </a:lvl2pPr>
            <a:lvl3pPr marL="1371600" lvl="2" indent="-330200" algn="l">
              <a:lnSpc>
                <a:spcPct val="100000"/>
              </a:lnSpc>
              <a:spcBef>
                <a:spcPts val="400"/>
              </a:spcBef>
              <a:spcAft>
                <a:spcPts val="0"/>
              </a:spcAft>
              <a:buSzPts val="1600"/>
              <a:buChar char="▪"/>
              <a:defRPr sz="1600"/>
            </a:lvl3pPr>
            <a:lvl4pPr marL="1828800" lvl="3" indent="-330200" algn="l">
              <a:lnSpc>
                <a:spcPct val="100000"/>
              </a:lnSpc>
              <a:spcBef>
                <a:spcPts val="40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0" name="Google Shape;210;p23"/>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3"/>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3"/>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213" name="Google Shape;213;p23"/>
          <p:cNvSpPr/>
          <p:nvPr/>
        </p:nvSpPr>
        <p:spPr>
          <a:xfrm>
            <a:off x="4370251" y="2322780"/>
            <a:ext cx="1348378" cy="121866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214"/>
        <p:cNvGrpSpPr/>
        <p:nvPr/>
      </p:nvGrpSpPr>
      <p:grpSpPr>
        <a:xfrm>
          <a:off x="0" y="0"/>
          <a:ext cx="0" cy="0"/>
          <a:chOff x="0" y="0"/>
          <a:chExt cx="0" cy="0"/>
        </a:xfrm>
      </p:grpSpPr>
      <p:sp>
        <p:nvSpPr>
          <p:cNvPr id="215" name="Google Shape;215;p24"/>
          <p:cNvSpPr/>
          <p:nvPr/>
        </p:nvSpPr>
        <p:spPr>
          <a:xfrm>
            <a:off x="0" y="4578350"/>
            <a:ext cx="12188825" cy="2279650"/>
          </a:xfrm>
          <a:prstGeom prst="rect">
            <a:avLst/>
          </a:prstGeom>
          <a:solidFill>
            <a:srgbClr val="003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a:spLocks noGrp="1"/>
          </p:cNvSpPr>
          <p:nvPr>
            <p:ph type="pic" idx="2"/>
          </p:nvPr>
        </p:nvSpPr>
        <p:spPr>
          <a:xfrm>
            <a:off x="15" y="0"/>
            <a:ext cx="12191985" cy="4578350"/>
          </a:xfrm>
          <a:prstGeom prst="rect">
            <a:avLst/>
          </a:prstGeom>
          <a:solidFill>
            <a:schemeClr val="lt1"/>
          </a:solidFill>
          <a:ln>
            <a:noFill/>
          </a:ln>
        </p:spPr>
      </p:sp>
      <p:sp>
        <p:nvSpPr>
          <p:cNvPr id="217" name="Google Shape;217;p24"/>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ctr">
              <a:lnSpc>
                <a:spcPct val="90000"/>
              </a:lnSpc>
              <a:spcBef>
                <a:spcPts val="0"/>
              </a:spcBef>
              <a:spcAft>
                <a:spcPts val="0"/>
              </a:spcAft>
              <a:buClr>
                <a:srgbClr val="FFFFFF"/>
              </a:buClr>
              <a:buSzPts val="4400"/>
              <a:buFont typeface="Calibri"/>
              <a:buNone/>
              <a:defRPr sz="44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4"/>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0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19" name="Google Shape;219;p24"/>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4"/>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chemeClr val="lt1"/>
                </a:solidFill>
                <a:latin typeface="Calibri"/>
                <a:ea typeface="Calibri"/>
                <a:cs typeface="Calibri"/>
                <a:sym typeface="Calibri"/>
              </a:defRPr>
            </a:lvl1pPr>
            <a:lvl2pPr marL="0" marR="0" lvl="1" indent="0" algn="r">
              <a:spcBef>
                <a:spcPts val="0"/>
              </a:spcBef>
              <a:buNone/>
              <a:defRPr sz="1050" b="0" i="0" u="none" strike="noStrike" cap="none">
                <a:solidFill>
                  <a:schemeClr val="lt1"/>
                </a:solidFill>
                <a:latin typeface="Calibri"/>
                <a:ea typeface="Calibri"/>
                <a:cs typeface="Calibri"/>
                <a:sym typeface="Calibri"/>
              </a:defRPr>
            </a:lvl2pPr>
            <a:lvl3pPr marL="0" marR="0" lvl="2" indent="0" algn="r">
              <a:spcBef>
                <a:spcPts val="0"/>
              </a:spcBef>
              <a:buNone/>
              <a:defRPr sz="1050" b="0" i="0" u="none" strike="noStrike" cap="none">
                <a:solidFill>
                  <a:schemeClr val="lt1"/>
                </a:solidFill>
                <a:latin typeface="Calibri"/>
                <a:ea typeface="Calibri"/>
                <a:cs typeface="Calibri"/>
                <a:sym typeface="Calibri"/>
              </a:defRPr>
            </a:lvl3pPr>
            <a:lvl4pPr marL="0" marR="0" lvl="3" indent="0" algn="r">
              <a:spcBef>
                <a:spcPts val="0"/>
              </a:spcBef>
              <a:buNone/>
              <a:defRPr sz="1050" b="0" i="0" u="none" strike="noStrike" cap="none">
                <a:solidFill>
                  <a:schemeClr val="lt1"/>
                </a:solidFill>
                <a:latin typeface="Calibri"/>
                <a:ea typeface="Calibri"/>
                <a:cs typeface="Calibri"/>
                <a:sym typeface="Calibri"/>
              </a:defRPr>
            </a:lvl4pPr>
            <a:lvl5pPr marL="0" marR="0" lvl="4" indent="0" algn="r">
              <a:spcBef>
                <a:spcPts val="0"/>
              </a:spcBef>
              <a:buNone/>
              <a:defRPr sz="1050" b="0" i="0" u="none" strike="noStrike" cap="none">
                <a:solidFill>
                  <a:schemeClr val="lt1"/>
                </a:solidFill>
                <a:latin typeface="Calibri"/>
                <a:ea typeface="Calibri"/>
                <a:cs typeface="Calibri"/>
                <a:sym typeface="Calibri"/>
              </a:defRPr>
            </a:lvl5pPr>
            <a:lvl6pPr marL="0" marR="0" lvl="5" indent="0" algn="r">
              <a:spcBef>
                <a:spcPts val="0"/>
              </a:spcBef>
              <a:buNone/>
              <a:defRPr sz="1050" b="0" i="0" u="none" strike="noStrike" cap="none">
                <a:solidFill>
                  <a:schemeClr val="lt1"/>
                </a:solidFill>
                <a:latin typeface="Calibri"/>
                <a:ea typeface="Calibri"/>
                <a:cs typeface="Calibri"/>
                <a:sym typeface="Calibri"/>
              </a:defRPr>
            </a:lvl6pPr>
            <a:lvl7pPr marL="0" marR="0" lvl="6" indent="0" algn="r">
              <a:spcBef>
                <a:spcPts val="0"/>
              </a:spcBef>
              <a:buNone/>
              <a:defRPr sz="1050" b="0" i="0" u="none" strike="noStrike" cap="none">
                <a:solidFill>
                  <a:schemeClr val="lt1"/>
                </a:solidFill>
                <a:latin typeface="Calibri"/>
                <a:ea typeface="Calibri"/>
                <a:cs typeface="Calibri"/>
                <a:sym typeface="Calibri"/>
              </a:defRPr>
            </a:lvl7pPr>
            <a:lvl8pPr marL="0" marR="0" lvl="7" indent="0" algn="r">
              <a:spcBef>
                <a:spcPts val="0"/>
              </a:spcBef>
              <a:buNone/>
              <a:defRPr sz="1050" b="0" i="0" u="none" strike="noStrike" cap="none">
                <a:solidFill>
                  <a:schemeClr val="lt1"/>
                </a:solidFill>
                <a:latin typeface="Calibri"/>
                <a:ea typeface="Calibri"/>
                <a:cs typeface="Calibri"/>
                <a:sym typeface="Calibri"/>
              </a:defRPr>
            </a:lvl8pPr>
            <a:lvl9pPr marL="0" marR="0" lvl="8" indent="0" algn="r">
              <a:spcBef>
                <a:spcPts val="0"/>
              </a:spcBef>
              <a:buNone/>
              <a:defRPr sz="105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222" name="Google Shape;222;p24"/>
          <p:cNvSpPr/>
          <p:nvPr/>
        </p:nvSpPr>
        <p:spPr>
          <a:xfrm>
            <a:off x="3536950" y="4535901"/>
            <a:ext cx="5118100" cy="1256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25"/>
          <p:cNvSpPr txBox="1">
            <a:spLocks noGrp="1"/>
          </p:cNvSpPr>
          <p:nvPr>
            <p:ph type="body" idx="1"/>
          </p:nvPr>
        </p:nvSpPr>
        <p:spPr>
          <a:xfrm rot="5400000">
            <a:off x="4365302" y="-1040554"/>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6" name="Google Shape;226;p25"/>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5"/>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25"/>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grpSp>
        <p:nvGrpSpPr>
          <p:cNvPr id="34" name="Google Shape;34;p8"/>
          <p:cNvGrpSpPr/>
          <p:nvPr/>
        </p:nvGrpSpPr>
        <p:grpSpPr>
          <a:xfrm>
            <a:off x="0" y="6133244"/>
            <a:ext cx="12192001" cy="714133"/>
            <a:chOff x="0" y="6133245"/>
            <a:chExt cx="12192001" cy="714133"/>
          </a:xfrm>
        </p:grpSpPr>
        <p:sp>
          <p:nvSpPr>
            <p:cNvPr id="35" name="Google Shape;35;p8"/>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8"/>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7" name="Google Shape;37;p8"/>
            <p:cNvPicPr preferRelativeResize="0"/>
            <p:nvPr/>
          </p:nvPicPr>
          <p:blipFill rotWithShape="1">
            <a:blip r:embed="rId2">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olo verticale e testo" type="vertTitleAndTx">
  <p:cSld name="VERTICAL_TITLE_AND_VERTICAL_TEXT">
    <p:spTree>
      <p:nvGrpSpPr>
        <p:cNvPr id="1" name="Shape 229"/>
        <p:cNvGrpSpPr/>
        <p:nvPr/>
      </p:nvGrpSpPr>
      <p:grpSpPr>
        <a:xfrm>
          <a:off x="0" y="0"/>
          <a:ext cx="0" cy="0"/>
          <a:chOff x="0" y="0"/>
          <a:chExt cx="0" cy="0"/>
        </a:xfrm>
      </p:grpSpPr>
      <p:sp>
        <p:nvSpPr>
          <p:cNvPr id="230" name="Google Shape;230;p26"/>
          <p:cNvSpPr txBox="1">
            <a:spLocks noGrp="1"/>
          </p:cNvSpPr>
          <p:nvPr>
            <p:ph type="title"/>
          </p:nvPr>
        </p:nvSpPr>
        <p:spPr>
          <a:xfrm rot="5400000">
            <a:off x="7683554" y="2387546"/>
            <a:ext cx="4530725" cy="24480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26"/>
          <p:cNvSpPr txBox="1">
            <a:spLocks noGrp="1"/>
          </p:cNvSpPr>
          <p:nvPr>
            <p:ph type="body" idx="1"/>
          </p:nvPr>
        </p:nvSpPr>
        <p:spPr>
          <a:xfrm rot="5400000">
            <a:off x="2566989" y="-128588"/>
            <a:ext cx="4530723" cy="7480300"/>
          </a:xfrm>
          <a:prstGeom prst="rect">
            <a:avLst/>
          </a:prstGeom>
          <a:noFill/>
          <a:ln>
            <a:noFill/>
          </a:ln>
        </p:spPr>
        <p:txBody>
          <a:bodyPr spcFirstLastPara="1" wrap="square" lIns="45700" tIns="0" rIns="45700" bIns="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2" name="Google Shape;232;p26"/>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26"/>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6"/>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35" name="Google Shape;235;p26"/>
          <p:cNvSpPr/>
          <p:nvPr/>
        </p:nvSpPr>
        <p:spPr>
          <a:xfrm rot="-5400000">
            <a:off x="8871481" y="-146580"/>
            <a:ext cx="1036320" cy="13294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uoto" type="blank">
  <p:cSld name="BLANK">
    <p:spTree>
      <p:nvGrpSpPr>
        <p:cNvPr id="1" name="Shape 38"/>
        <p:cNvGrpSpPr/>
        <p:nvPr/>
      </p:nvGrpSpPr>
      <p:grpSpPr>
        <a:xfrm>
          <a:off x="0" y="0"/>
          <a:ext cx="0" cy="0"/>
          <a:chOff x="0" y="0"/>
          <a:chExt cx="0" cy="0"/>
        </a:xfrm>
      </p:grpSpPr>
      <p:grpSp>
        <p:nvGrpSpPr>
          <p:cNvPr id="39" name="Google Shape;39;p9"/>
          <p:cNvGrpSpPr/>
          <p:nvPr/>
        </p:nvGrpSpPr>
        <p:grpSpPr>
          <a:xfrm>
            <a:off x="0" y="6133244"/>
            <a:ext cx="12192001" cy="714133"/>
            <a:chOff x="0" y="6133245"/>
            <a:chExt cx="12192001" cy="714133"/>
          </a:xfrm>
        </p:grpSpPr>
        <p:sp>
          <p:nvSpPr>
            <p:cNvPr id="40" name="Google Shape;40;p9"/>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9"/>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a:stretch/>
          </p:blipFill>
          <p:spPr>
            <a:xfrm>
              <a:off x="0" y="6278417"/>
              <a:ext cx="12192000" cy="568960"/>
            </a:xfrm>
            <a:prstGeom prst="rect">
              <a:avLst/>
            </a:prstGeom>
            <a:noFill/>
            <a:ln>
              <a:noFill/>
            </a:ln>
          </p:spPr>
        </p:pic>
      </p:grpSp>
      <p:grpSp>
        <p:nvGrpSpPr>
          <p:cNvPr id="43" name="Google Shape;43;p9"/>
          <p:cNvGrpSpPr/>
          <p:nvPr/>
        </p:nvGrpSpPr>
        <p:grpSpPr>
          <a:xfrm>
            <a:off x="8166735" y="10623"/>
            <a:ext cx="2857500" cy="6119550"/>
            <a:chOff x="4425159" y="10623"/>
            <a:chExt cx="2857500" cy="6119550"/>
          </a:xfrm>
        </p:grpSpPr>
        <p:sp>
          <p:nvSpPr>
            <p:cNvPr id="44" name="Google Shape;44;p9"/>
            <p:cNvSpPr/>
            <p:nvPr/>
          </p:nvSpPr>
          <p:spPr>
            <a:xfrm>
              <a:off x="4425159" y="10623"/>
              <a:ext cx="2857500" cy="6119550"/>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 name="Google Shape;45;p9"/>
            <p:cNvPicPr preferRelativeResize="0"/>
            <p:nvPr/>
          </p:nvPicPr>
          <p:blipFill rotWithShape="1">
            <a:blip r:embed="rId3">
              <a:alphaModFix/>
            </a:blip>
            <a:srcRect/>
            <a:stretch/>
          </p:blipFill>
          <p:spPr>
            <a:xfrm>
              <a:off x="4425164" y="580196"/>
              <a:ext cx="2831281" cy="4929684"/>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0"/>
          <p:cNvSpPr txBox="1">
            <a:spLocks noGrp="1"/>
          </p:cNvSpPr>
          <p:nvPr>
            <p:ph type="body" idx="1"/>
          </p:nvPr>
        </p:nvSpPr>
        <p:spPr>
          <a:xfrm>
            <a:off x="1216548"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10"/>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grpSp>
        <p:nvGrpSpPr>
          <p:cNvPr id="52" name="Google Shape;52;p10"/>
          <p:cNvGrpSpPr/>
          <p:nvPr/>
        </p:nvGrpSpPr>
        <p:grpSpPr>
          <a:xfrm>
            <a:off x="0" y="6133244"/>
            <a:ext cx="12192001" cy="714133"/>
            <a:chOff x="0" y="6133245"/>
            <a:chExt cx="12192001" cy="714133"/>
          </a:xfrm>
        </p:grpSpPr>
        <p:sp>
          <p:nvSpPr>
            <p:cNvPr id="53" name="Google Shape;53;p10"/>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0"/>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5" name="Google Shape;55;p10"/>
            <p:cNvPicPr preferRelativeResize="0"/>
            <p:nvPr/>
          </p:nvPicPr>
          <p:blipFill rotWithShape="1">
            <a:blip r:embed="rId2">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56"/>
        <p:cNvGrpSpPr/>
        <p:nvPr/>
      </p:nvGrpSpPr>
      <p:grpSpPr>
        <a:xfrm>
          <a:off x="0" y="0"/>
          <a:ext cx="0" cy="0"/>
          <a:chOff x="0" y="0"/>
          <a:chExt cx="0" cy="0"/>
        </a:xfrm>
      </p:grpSpPr>
      <p:sp>
        <p:nvSpPr>
          <p:cNvPr id="57" name="Google Shape;57;p11"/>
          <p:cNvSpPr>
            <a:spLocks noGrp="1"/>
          </p:cNvSpPr>
          <p:nvPr>
            <p:ph type="pic" idx="2"/>
          </p:nvPr>
        </p:nvSpPr>
        <p:spPr>
          <a:xfrm>
            <a:off x="0" y="0"/>
            <a:ext cx="12192000" cy="6858000"/>
          </a:xfrm>
          <a:prstGeom prst="rect">
            <a:avLst/>
          </a:prstGeom>
          <a:noFill/>
          <a:ln>
            <a:noFill/>
          </a:ln>
        </p:spPr>
      </p:sp>
      <p:sp>
        <p:nvSpPr>
          <p:cNvPr id="58" name="Google Shape;58;p11"/>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61" name="Google Shape;61;p11"/>
          <p:cNvSpPr txBox="1">
            <a:spLocks noGrp="1"/>
          </p:cNvSpPr>
          <p:nvPr>
            <p:ph type="subTitle" idx="1"/>
          </p:nvPr>
        </p:nvSpPr>
        <p:spPr>
          <a:xfrm>
            <a:off x="1212850" y="4508500"/>
            <a:ext cx="5118100" cy="127965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lvl="1" algn="ctr">
              <a:lnSpc>
                <a:spcPct val="100000"/>
              </a:lnSpc>
              <a:spcBef>
                <a:spcPts val="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62" name="Google Shape;62;p11"/>
          <p:cNvSpPr txBox="1">
            <a:spLocks noGrp="1"/>
          </p:cNvSpPr>
          <p:nvPr>
            <p:ph type="ctrTitle"/>
          </p:nvPr>
        </p:nvSpPr>
        <p:spPr>
          <a:xfrm>
            <a:off x="1212850" y="2057400"/>
            <a:ext cx="5118100" cy="19290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1"/>
        </a:solidFill>
        <a:effectLst/>
      </p:bgPr>
    </p:bg>
    <p:spTree>
      <p:nvGrpSpPr>
        <p:cNvPr id="1" name="Shape 63"/>
        <p:cNvGrpSpPr/>
        <p:nvPr/>
      </p:nvGrpSpPr>
      <p:grpSpPr>
        <a:xfrm>
          <a:off x="0" y="0"/>
          <a:ext cx="0" cy="0"/>
          <a:chOff x="0" y="0"/>
          <a:chExt cx="0" cy="0"/>
        </a:xfrm>
      </p:grpSpPr>
      <p:grpSp>
        <p:nvGrpSpPr>
          <p:cNvPr id="64" name="Google Shape;64;p12"/>
          <p:cNvGrpSpPr/>
          <p:nvPr/>
        </p:nvGrpSpPr>
        <p:grpSpPr>
          <a:xfrm>
            <a:off x="8166735" y="10622"/>
            <a:ext cx="2857500" cy="6847377"/>
            <a:chOff x="8166735" y="10622"/>
            <a:chExt cx="2857500" cy="6847377"/>
          </a:xfrm>
        </p:grpSpPr>
        <p:sp>
          <p:nvSpPr>
            <p:cNvPr id="65" name="Google Shape;65;p12"/>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6" name="Google Shape;66;p12"/>
            <p:cNvPicPr preferRelativeResize="0"/>
            <p:nvPr/>
          </p:nvPicPr>
          <p:blipFill rotWithShape="1">
            <a:blip r:embed="rId2">
              <a:alphaModFix/>
            </a:blip>
            <a:srcRect/>
            <a:stretch/>
          </p:blipFill>
          <p:spPr>
            <a:xfrm>
              <a:off x="8166740" y="580196"/>
              <a:ext cx="2831281" cy="4929684"/>
            </a:xfrm>
            <a:prstGeom prst="rect">
              <a:avLst/>
            </a:prstGeom>
            <a:noFill/>
            <a:ln>
              <a:noFill/>
            </a:ln>
          </p:spPr>
        </p:pic>
      </p:grpSp>
      <p:sp>
        <p:nvSpPr>
          <p:cNvPr id="67" name="Google Shape;67;p12"/>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70" name="Google Shape;70;p12"/>
          <p:cNvSpPr>
            <a:spLocks noGrp="1"/>
          </p:cNvSpPr>
          <p:nvPr>
            <p:ph type="pic" idx="2"/>
          </p:nvPr>
        </p:nvSpPr>
        <p:spPr>
          <a:xfrm>
            <a:off x="0" y="0"/>
            <a:ext cx="6311900" cy="6858000"/>
          </a:xfrm>
          <a:prstGeom prst="rect">
            <a:avLst/>
          </a:prstGeom>
          <a:noFill/>
          <a:ln>
            <a:noFill/>
          </a:ln>
        </p:spPr>
      </p:sp>
      <p:sp>
        <p:nvSpPr>
          <p:cNvPr id="71" name="Google Shape;71;p12"/>
          <p:cNvSpPr/>
          <p:nvPr/>
        </p:nvSpPr>
        <p:spPr>
          <a:xfrm>
            <a:off x="2451099" y="3568700"/>
            <a:ext cx="8721725" cy="2308225"/>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2" name="Google Shape;72;p12"/>
          <p:cNvSpPr txBox="1">
            <a:spLocks noGrp="1"/>
          </p:cNvSpPr>
          <p:nvPr>
            <p:ph type="title"/>
          </p:nvPr>
        </p:nvSpPr>
        <p:spPr>
          <a:xfrm>
            <a:off x="2641599" y="3746500"/>
            <a:ext cx="8331202" cy="1308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a:off x="2641600" y="5219700"/>
            <a:ext cx="8331201" cy="5867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marL="914400" lvl="1" indent="-228600" algn="l">
              <a:lnSpc>
                <a:spcPct val="100000"/>
              </a:lnSpc>
              <a:spcBef>
                <a:spcPts val="200"/>
              </a:spcBef>
              <a:spcAft>
                <a:spcPts val="0"/>
              </a:spcAft>
              <a:buSzPts val="1800"/>
              <a:buNone/>
              <a:defRPr sz="1800">
                <a:solidFill>
                  <a:srgbClr val="888888"/>
                </a:solidFill>
              </a:defRPr>
            </a:lvl2pPr>
            <a:lvl3pPr marL="1371600" lvl="2" indent="-228600" algn="l">
              <a:lnSpc>
                <a:spcPct val="100000"/>
              </a:lnSpc>
              <a:spcBef>
                <a:spcPts val="400"/>
              </a:spcBef>
              <a:spcAft>
                <a:spcPts val="0"/>
              </a:spcAft>
              <a:buSzPts val="1600"/>
              <a:buNone/>
              <a:defRPr sz="1600">
                <a:solidFill>
                  <a:srgbClr val="888888"/>
                </a:solidFill>
              </a:defRPr>
            </a:lvl3pPr>
            <a:lvl4pPr marL="1828800" lvl="3" indent="-228600" algn="l">
              <a:lnSpc>
                <a:spcPct val="100000"/>
              </a:lnSpc>
              <a:spcBef>
                <a:spcPts val="400"/>
              </a:spcBef>
              <a:spcAft>
                <a:spcPts val="0"/>
              </a:spcAft>
              <a:buSzPts val="1400"/>
              <a:buNone/>
              <a:defRPr sz="1400">
                <a:solidFill>
                  <a:srgbClr val="888888"/>
                </a:solidFill>
              </a:defRPr>
            </a:lvl4pPr>
            <a:lvl5pPr marL="2286000" lvl="4" indent="-228600" algn="l">
              <a:lnSpc>
                <a:spcPct val="10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4" name="Google Shape;74;p12"/>
          <p:cNvSpPr/>
          <p:nvPr/>
        </p:nvSpPr>
        <p:spPr>
          <a:xfrm>
            <a:off x="3752850" y="3469101"/>
            <a:ext cx="511810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75" name="Google Shape;75;p12"/>
          <p:cNvGrpSpPr/>
          <p:nvPr/>
        </p:nvGrpSpPr>
        <p:grpSpPr>
          <a:xfrm>
            <a:off x="0" y="6133244"/>
            <a:ext cx="12192001" cy="714133"/>
            <a:chOff x="0" y="6133245"/>
            <a:chExt cx="12192001" cy="714133"/>
          </a:xfrm>
        </p:grpSpPr>
        <p:sp>
          <p:nvSpPr>
            <p:cNvPr id="76" name="Google Shape;76;p12"/>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12"/>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8" name="Google Shape;78;p12"/>
            <p:cNvPicPr preferRelativeResize="0"/>
            <p:nvPr/>
          </p:nvPicPr>
          <p:blipFill rotWithShape="1">
            <a:blip r:embed="rId3">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Intestazione della sezione">
  <p:cSld name="1_Intestazione della sezione">
    <p:bg>
      <p:bgPr>
        <a:solidFill>
          <a:schemeClr val="lt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b="0" i="0" u="none" strike="noStrike" cap="none">
                <a:solidFill>
                  <a:srgbClr val="3F3F3F"/>
                </a:solidFill>
                <a:latin typeface="Calibri"/>
                <a:ea typeface="Calibri"/>
                <a:cs typeface="Calibri"/>
                <a:sym typeface="Calibri"/>
              </a:defRPr>
            </a:lvl1pPr>
            <a:lvl2pPr marL="0" marR="0" lvl="1" indent="0" algn="r">
              <a:spcBef>
                <a:spcPts val="0"/>
              </a:spcBef>
              <a:buNone/>
              <a:defRPr sz="1050" b="0" i="0" u="none" strike="noStrike" cap="none">
                <a:solidFill>
                  <a:srgbClr val="3F3F3F"/>
                </a:solidFill>
                <a:latin typeface="Calibri"/>
                <a:ea typeface="Calibri"/>
                <a:cs typeface="Calibri"/>
                <a:sym typeface="Calibri"/>
              </a:defRPr>
            </a:lvl2pPr>
            <a:lvl3pPr marL="0" marR="0" lvl="2" indent="0" algn="r">
              <a:spcBef>
                <a:spcPts val="0"/>
              </a:spcBef>
              <a:buNone/>
              <a:defRPr sz="1050" b="0" i="0" u="none" strike="noStrike" cap="none">
                <a:solidFill>
                  <a:srgbClr val="3F3F3F"/>
                </a:solidFill>
                <a:latin typeface="Calibri"/>
                <a:ea typeface="Calibri"/>
                <a:cs typeface="Calibri"/>
                <a:sym typeface="Calibri"/>
              </a:defRPr>
            </a:lvl3pPr>
            <a:lvl4pPr marL="0" marR="0" lvl="3" indent="0" algn="r">
              <a:spcBef>
                <a:spcPts val="0"/>
              </a:spcBef>
              <a:buNone/>
              <a:defRPr sz="1050" b="0" i="0" u="none" strike="noStrike" cap="none">
                <a:solidFill>
                  <a:srgbClr val="3F3F3F"/>
                </a:solidFill>
                <a:latin typeface="Calibri"/>
                <a:ea typeface="Calibri"/>
                <a:cs typeface="Calibri"/>
                <a:sym typeface="Calibri"/>
              </a:defRPr>
            </a:lvl4pPr>
            <a:lvl5pPr marL="0" marR="0" lvl="4" indent="0" algn="r">
              <a:spcBef>
                <a:spcPts val="0"/>
              </a:spcBef>
              <a:buNone/>
              <a:defRPr sz="1050" b="0" i="0" u="none" strike="noStrike" cap="none">
                <a:solidFill>
                  <a:srgbClr val="3F3F3F"/>
                </a:solidFill>
                <a:latin typeface="Calibri"/>
                <a:ea typeface="Calibri"/>
                <a:cs typeface="Calibri"/>
                <a:sym typeface="Calibri"/>
              </a:defRPr>
            </a:lvl5pPr>
            <a:lvl6pPr marL="0" marR="0" lvl="5" indent="0" algn="r">
              <a:spcBef>
                <a:spcPts val="0"/>
              </a:spcBef>
              <a:buNone/>
              <a:defRPr sz="1050" b="0" i="0" u="none" strike="noStrike" cap="none">
                <a:solidFill>
                  <a:srgbClr val="3F3F3F"/>
                </a:solidFill>
                <a:latin typeface="Calibri"/>
                <a:ea typeface="Calibri"/>
                <a:cs typeface="Calibri"/>
                <a:sym typeface="Calibri"/>
              </a:defRPr>
            </a:lvl6pPr>
            <a:lvl7pPr marL="0" marR="0" lvl="6" indent="0" algn="r">
              <a:spcBef>
                <a:spcPts val="0"/>
              </a:spcBef>
              <a:buNone/>
              <a:defRPr sz="1050" b="0" i="0" u="none" strike="noStrike" cap="none">
                <a:solidFill>
                  <a:srgbClr val="3F3F3F"/>
                </a:solidFill>
                <a:latin typeface="Calibri"/>
                <a:ea typeface="Calibri"/>
                <a:cs typeface="Calibri"/>
                <a:sym typeface="Calibri"/>
              </a:defRPr>
            </a:lvl7pPr>
            <a:lvl8pPr marL="0" marR="0" lvl="7" indent="0" algn="r">
              <a:spcBef>
                <a:spcPts val="0"/>
              </a:spcBef>
              <a:buNone/>
              <a:defRPr sz="1050" b="0" i="0" u="none" strike="noStrike" cap="none">
                <a:solidFill>
                  <a:srgbClr val="3F3F3F"/>
                </a:solidFill>
                <a:latin typeface="Calibri"/>
                <a:ea typeface="Calibri"/>
                <a:cs typeface="Calibri"/>
                <a:sym typeface="Calibri"/>
              </a:defRPr>
            </a:lvl8pPr>
            <a:lvl9pPr marL="0" marR="0" lvl="8" indent="0" algn="r">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83" name="Google Shape;83;p13"/>
          <p:cNvSpPr>
            <a:spLocks noGrp="1"/>
          </p:cNvSpPr>
          <p:nvPr>
            <p:ph type="pic" idx="2"/>
          </p:nvPr>
        </p:nvSpPr>
        <p:spPr>
          <a:xfrm>
            <a:off x="0" y="0"/>
            <a:ext cx="12192000" cy="6858000"/>
          </a:xfrm>
          <a:prstGeom prst="rect">
            <a:avLst/>
          </a:prstGeom>
          <a:noFill/>
          <a:ln>
            <a:noFill/>
          </a:ln>
        </p:spPr>
      </p:sp>
      <p:sp>
        <p:nvSpPr>
          <p:cNvPr id="84" name="Google Shape;84;p13"/>
          <p:cNvSpPr/>
          <p:nvPr/>
        </p:nvSpPr>
        <p:spPr>
          <a:xfrm>
            <a:off x="1735138" y="3568700"/>
            <a:ext cx="8721725" cy="2308225"/>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5" name="Google Shape;85;p13"/>
          <p:cNvSpPr txBox="1">
            <a:spLocks noGrp="1"/>
          </p:cNvSpPr>
          <p:nvPr>
            <p:ph type="title"/>
          </p:nvPr>
        </p:nvSpPr>
        <p:spPr>
          <a:xfrm>
            <a:off x="1930399" y="3746500"/>
            <a:ext cx="8331202" cy="13081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930400" y="5219700"/>
            <a:ext cx="8331201" cy="58674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marL="914400" lvl="1" indent="-228600" algn="l">
              <a:lnSpc>
                <a:spcPct val="100000"/>
              </a:lnSpc>
              <a:spcBef>
                <a:spcPts val="200"/>
              </a:spcBef>
              <a:spcAft>
                <a:spcPts val="0"/>
              </a:spcAft>
              <a:buSzPts val="1800"/>
              <a:buNone/>
              <a:defRPr sz="1800">
                <a:solidFill>
                  <a:srgbClr val="888888"/>
                </a:solidFill>
              </a:defRPr>
            </a:lvl2pPr>
            <a:lvl3pPr marL="1371600" lvl="2" indent="-228600" algn="l">
              <a:lnSpc>
                <a:spcPct val="100000"/>
              </a:lnSpc>
              <a:spcBef>
                <a:spcPts val="400"/>
              </a:spcBef>
              <a:spcAft>
                <a:spcPts val="0"/>
              </a:spcAft>
              <a:buSzPts val="1600"/>
              <a:buNone/>
              <a:defRPr sz="1600">
                <a:solidFill>
                  <a:srgbClr val="888888"/>
                </a:solidFill>
              </a:defRPr>
            </a:lvl3pPr>
            <a:lvl4pPr marL="1828800" lvl="3" indent="-228600" algn="l">
              <a:lnSpc>
                <a:spcPct val="100000"/>
              </a:lnSpc>
              <a:spcBef>
                <a:spcPts val="400"/>
              </a:spcBef>
              <a:spcAft>
                <a:spcPts val="0"/>
              </a:spcAft>
              <a:buSzPts val="1400"/>
              <a:buNone/>
              <a:defRPr sz="1400">
                <a:solidFill>
                  <a:srgbClr val="888888"/>
                </a:solidFill>
              </a:defRPr>
            </a:lvl4pPr>
            <a:lvl5pPr marL="2286000" lvl="4" indent="-228600" algn="l">
              <a:lnSpc>
                <a:spcPct val="10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87" name="Google Shape;87;p13"/>
          <p:cNvSpPr/>
          <p:nvPr/>
        </p:nvSpPr>
        <p:spPr>
          <a:xfrm>
            <a:off x="3536950" y="3469101"/>
            <a:ext cx="5118100" cy="12566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8" name="Google Shape;88;p13"/>
          <p:cNvGrpSpPr/>
          <p:nvPr/>
        </p:nvGrpSpPr>
        <p:grpSpPr>
          <a:xfrm>
            <a:off x="0" y="6133244"/>
            <a:ext cx="12192001" cy="714133"/>
            <a:chOff x="0" y="6133245"/>
            <a:chExt cx="12192001" cy="714133"/>
          </a:xfrm>
        </p:grpSpPr>
        <p:sp>
          <p:nvSpPr>
            <p:cNvPr id="89" name="Google Shape;89;p13"/>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 name="Google Shape;91;p13"/>
            <p:cNvPicPr preferRelativeResize="0"/>
            <p:nvPr/>
          </p:nvPicPr>
          <p:blipFill rotWithShape="1">
            <a:blip r:embed="rId2">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14"/>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4"/>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grpSp>
        <p:nvGrpSpPr>
          <p:cNvPr id="99" name="Google Shape;99;p14"/>
          <p:cNvGrpSpPr/>
          <p:nvPr/>
        </p:nvGrpSpPr>
        <p:grpSpPr>
          <a:xfrm>
            <a:off x="0" y="6133244"/>
            <a:ext cx="12192001" cy="714133"/>
            <a:chOff x="0" y="6133245"/>
            <a:chExt cx="12192001" cy="714133"/>
          </a:xfrm>
        </p:grpSpPr>
        <p:sp>
          <p:nvSpPr>
            <p:cNvPr id="100" name="Google Shape;100;p14"/>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4"/>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4"/>
            <p:cNvPicPr preferRelativeResize="0"/>
            <p:nvPr/>
          </p:nvPicPr>
          <p:blipFill rotWithShape="1">
            <a:blip r:embed="rId2">
              <a:alphaModFix/>
            </a:blip>
            <a:srcRect/>
            <a:stretch/>
          </p:blipFill>
          <p:spPr>
            <a:xfrm>
              <a:off x="0" y="6278417"/>
              <a:ext cx="12192000" cy="56896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400"/>
              <a:buNone/>
              <a:defRPr sz="2400" b="1" cap="none">
                <a:solidFill>
                  <a:schemeClr val="accent1"/>
                </a:solidFill>
              </a:defRPr>
            </a:lvl1pPr>
            <a:lvl2pPr marL="914400" lvl="1" indent="-228600" algn="l">
              <a:lnSpc>
                <a:spcPct val="100000"/>
              </a:lnSpc>
              <a:spcBef>
                <a:spcPts val="2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6" name="Google Shape;106;p15"/>
          <p:cNvSpPr txBox="1">
            <a:spLocks noGrp="1"/>
          </p:cNvSpPr>
          <p:nvPr>
            <p:ph type="body" idx="2"/>
          </p:nvPr>
        </p:nvSpPr>
        <p:spPr>
          <a:xfrm>
            <a:off x="1186731"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7" name="Google Shape;107;p15"/>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200"/>
              </a:spcBef>
              <a:spcAft>
                <a:spcPts val="0"/>
              </a:spcAft>
              <a:buSzPts val="2400"/>
              <a:buNone/>
              <a:defRPr sz="2400" b="1" cap="none">
                <a:solidFill>
                  <a:schemeClr val="accent1"/>
                </a:solidFill>
              </a:defRPr>
            </a:lvl1pPr>
            <a:lvl2pPr marL="914400" lvl="1" indent="-228600" algn="l">
              <a:lnSpc>
                <a:spcPct val="100000"/>
              </a:lnSpc>
              <a:spcBef>
                <a:spcPts val="2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8" name="Google Shape;108;p15"/>
          <p:cNvSpPr txBox="1">
            <a:spLocks noGrp="1"/>
          </p:cNvSpPr>
          <p:nvPr>
            <p:ph type="body" idx="4"/>
          </p:nvPr>
        </p:nvSpPr>
        <p:spPr>
          <a:xfrm>
            <a:off x="6605395"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15"/>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grpSp>
        <p:nvGrpSpPr>
          <p:cNvPr id="112" name="Google Shape;112;p15"/>
          <p:cNvGrpSpPr/>
          <p:nvPr/>
        </p:nvGrpSpPr>
        <p:grpSpPr>
          <a:xfrm>
            <a:off x="0" y="6133244"/>
            <a:ext cx="12192001" cy="714133"/>
            <a:chOff x="0" y="6133245"/>
            <a:chExt cx="12192001" cy="714133"/>
          </a:xfrm>
        </p:grpSpPr>
        <p:sp>
          <p:nvSpPr>
            <p:cNvPr id="113" name="Google Shape;113;p15"/>
            <p:cNvSpPr/>
            <p:nvPr/>
          </p:nvSpPr>
          <p:spPr>
            <a:xfrm rot="-5400000">
              <a:off x="6073140" y="60104"/>
              <a:ext cx="45719" cy="12192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5"/>
            <p:cNvSpPr/>
            <p:nvPr/>
          </p:nvSpPr>
          <p:spPr>
            <a:xfrm rot="-5400000">
              <a:off x="6044046" y="130762"/>
              <a:ext cx="103910" cy="12191999"/>
            </a:xfrm>
            <a:prstGeom prst="rect">
              <a:avLst/>
            </a:prstGeom>
            <a:solidFill>
              <a:srgbClr val="2E3D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15"/>
            <p:cNvPicPr preferRelativeResize="0"/>
            <p:nvPr/>
          </p:nvPicPr>
          <p:blipFill rotWithShape="1">
            <a:blip r:embed="rId2">
              <a:alphaModFix/>
            </a:blip>
            <a:srcRect/>
            <a:stretch/>
          </p:blipFill>
          <p:spPr>
            <a:xfrm>
              <a:off x="0" y="6278417"/>
              <a:ext cx="12192000" cy="56896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1216548" y="2108201"/>
            <a:ext cx="10058400" cy="3760891"/>
          </a:xfrm>
          <a:prstGeom prst="rect">
            <a:avLst/>
          </a:prstGeom>
          <a:noFill/>
          <a:ln>
            <a:noFill/>
          </a:ln>
        </p:spPr>
        <p:txBody>
          <a:bodyPr spcFirstLastPara="1" wrap="square" lIns="0" tIns="45700" rIns="0" bIns="45700" anchor="t" anchorCtr="0">
            <a:normAutofit/>
          </a:bodyPr>
          <a:lstStyle>
            <a:lvl1pPr marL="457200" marR="0" lvl="0" indent="-355600" algn="l" rtl="0">
              <a:lnSpc>
                <a:spcPct val="100000"/>
              </a:lnSpc>
              <a:spcBef>
                <a:spcPts val="1200"/>
              </a:spcBef>
              <a:spcAft>
                <a:spcPts val="0"/>
              </a:spcAft>
              <a:buClr>
                <a:schemeClr val="accent1"/>
              </a:buClr>
              <a:buSzPts val="2000"/>
              <a:buFont typeface="Noto Sans Symbols"/>
              <a:buChar char="▪"/>
              <a:defRPr sz="2000" b="0" i="0" u="none" strike="noStrike" cap="none">
                <a:solidFill>
                  <a:srgbClr val="3F3F3F"/>
                </a:solidFill>
                <a:latin typeface="Calibri"/>
                <a:ea typeface="Calibri"/>
                <a:cs typeface="Calibri"/>
                <a:sym typeface="Calibri"/>
              </a:defRPr>
            </a:lvl1pPr>
            <a:lvl2pPr marL="914400" marR="0" lvl="1" indent="-342900" algn="l" rtl="0">
              <a:lnSpc>
                <a:spcPct val="100000"/>
              </a:lnSpc>
              <a:spcBef>
                <a:spcPts val="200"/>
              </a:spcBef>
              <a:spcAft>
                <a:spcPts val="0"/>
              </a:spcAft>
              <a:buClr>
                <a:schemeClr val="accent1"/>
              </a:buClr>
              <a:buSzPts val="1800"/>
              <a:buFont typeface="Noto Sans Symbols"/>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68341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1097279" y="6446838"/>
            <a:ext cx="484632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10375670" y="6446838"/>
            <a:ext cx="7800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3F3F3F"/>
                </a:solidFill>
                <a:latin typeface="Calibri"/>
                <a:ea typeface="Calibri"/>
                <a:cs typeface="Calibri"/>
                <a:sym typeface="Calibri"/>
              </a:defRPr>
            </a:lvl1pPr>
            <a:lvl2pPr marL="0" marR="0" lvl="1" indent="0" algn="r" rtl="0">
              <a:spcBef>
                <a:spcPts val="0"/>
              </a:spcBef>
              <a:buNone/>
              <a:defRPr sz="1050" b="0" i="0" u="none" strike="noStrike" cap="none">
                <a:solidFill>
                  <a:srgbClr val="3F3F3F"/>
                </a:solidFill>
                <a:latin typeface="Calibri"/>
                <a:ea typeface="Calibri"/>
                <a:cs typeface="Calibri"/>
                <a:sym typeface="Calibri"/>
              </a:defRPr>
            </a:lvl2pPr>
            <a:lvl3pPr marL="0" marR="0" lvl="2" indent="0" algn="r" rtl="0">
              <a:spcBef>
                <a:spcPts val="0"/>
              </a:spcBef>
              <a:buNone/>
              <a:defRPr sz="1050" b="0" i="0" u="none" strike="noStrike" cap="none">
                <a:solidFill>
                  <a:srgbClr val="3F3F3F"/>
                </a:solidFill>
                <a:latin typeface="Calibri"/>
                <a:ea typeface="Calibri"/>
                <a:cs typeface="Calibri"/>
                <a:sym typeface="Calibri"/>
              </a:defRPr>
            </a:lvl3pPr>
            <a:lvl4pPr marL="0" marR="0" lvl="3" indent="0" algn="r" rtl="0">
              <a:spcBef>
                <a:spcPts val="0"/>
              </a:spcBef>
              <a:buNone/>
              <a:defRPr sz="1050" b="0" i="0" u="none" strike="noStrike" cap="none">
                <a:solidFill>
                  <a:srgbClr val="3F3F3F"/>
                </a:solidFill>
                <a:latin typeface="Calibri"/>
                <a:ea typeface="Calibri"/>
                <a:cs typeface="Calibri"/>
                <a:sym typeface="Calibri"/>
              </a:defRPr>
            </a:lvl4pPr>
            <a:lvl5pPr marL="0" marR="0" lvl="4" indent="0" algn="r" rtl="0">
              <a:spcBef>
                <a:spcPts val="0"/>
              </a:spcBef>
              <a:buNone/>
              <a:defRPr sz="1050" b="0" i="0" u="none" strike="noStrike" cap="none">
                <a:solidFill>
                  <a:srgbClr val="3F3F3F"/>
                </a:solidFill>
                <a:latin typeface="Calibri"/>
                <a:ea typeface="Calibri"/>
                <a:cs typeface="Calibri"/>
                <a:sym typeface="Calibri"/>
              </a:defRPr>
            </a:lvl5pPr>
            <a:lvl6pPr marL="0" marR="0" lvl="5" indent="0" algn="r" rtl="0">
              <a:spcBef>
                <a:spcPts val="0"/>
              </a:spcBef>
              <a:buNone/>
              <a:defRPr sz="1050" b="0" i="0" u="none" strike="noStrike" cap="none">
                <a:solidFill>
                  <a:srgbClr val="3F3F3F"/>
                </a:solidFill>
                <a:latin typeface="Calibri"/>
                <a:ea typeface="Calibri"/>
                <a:cs typeface="Calibri"/>
                <a:sym typeface="Calibri"/>
              </a:defRPr>
            </a:lvl6pPr>
            <a:lvl7pPr marL="0" marR="0" lvl="6" indent="0" algn="r" rtl="0">
              <a:spcBef>
                <a:spcPts val="0"/>
              </a:spcBef>
              <a:buNone/>
              <a:defRPr sz="1050" b="0" i="0" u="none" strike="noStrike" cap="none">
                <a:solidFill>
                  <a:srgbClr val="3F3F3F"/>
                </a:solidFill>
                <a:latin typeface="Calibri"/>
                <a:ea typeface="Calibri"/>
                <a:cs typeface="Calibri"/>
                <a:sym typeface="Calibri"/>
              </a:defRPr>
            </a:lvl7pPr>
            <a:lvl8pPr marL="0" marR="0" lvl="7" indent="0" algn="r" rtl="0">
              <a:spcBef>
                <a:spcPts val="0"/>
              </a:spcBef>
              <a:buNone/>
              <a:defRPr sz="1050" b="0" i="0" u="none" strike="noStrike" cap="none">
                <a:solidFill>
                  <a:srgbClr val="3F3F3F"/>
                </a:solidFill>
                <a:latin typeface="Calibri"/>
                <a:ea typeface="Calibri"/>
                <a:cs typeface="Calibri"/>
                <a:sym typeface="Calibri"/>
              </a:defRPr>
            </a:lvl8pPr>
            <a:lvl9pPr marL="0" marR="0" lvl="8" indent="0" algn="r" rtl="0">
              <a:spcBef>
                <a:spcPts val="0"/>
              </a:spcBef>
              <a:buNone/>
              <a:defRPr sz="105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5" name="Google Shape;15;p6"/>
          <p:cNvSpPr/>
          <p:nvPr/>
        </p:nvSpPr>
        <p:spPr>
          <a:xfrm>
            <a:off x="0" y="1011981"/>
            <a:ext cx="103632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6"/>
          <p:cNvGrpSpPr/>
          <p:nvPr/>
        </p:nvGrpSpPr>
        <p:grpSpPr>
          <a:xfrm>
            <a:off x="8166735" y="10622"/>
            <a:ext cx="2857500" cy="6847377"/>
            <a:chOff x="8166735" y="10622"/>
            <a:chExt cx="2857500" cy="6847377"/>
          </a:xfrm>
        </p:grpSpPr>
        <p:sp>
          <p:nvSpPr>
            <p:cNvPr id="17" name="Google Shape;17;p6"/>
            <p:cNvSpPr/>
            <p:nvPr/>
          </p:nvSpPr>
          <p:spPr>
            <a:xfrm>
              <a:off x="8166735" y="10622"/>
              <a:ext cx="2857500" cy="6847377"/>
            </a:xfrm>
            <a:prstGeom prst="parallelogram">
              <a:avLst>
                <a:gd name="adj" fmla="val 0"/>
              </a:avLst>
            </a:prstGeom>
            <a:solidFill>
              <a:srgbClr val="FBFC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6"/>
            <p:cNvPicPr preferRelativeResize="0"/>
            <p:nvPr/>
          </p:nvPicPr>
          <p:blipFill rotWithShape="1">
            <a:blip r:embed="rId22">
              <a:alphaModFix/>
            </a:blip>
            <a:srcRect/>
            <a:stretch/>
          </p:blipFill>
          <p:spPr>
            <a:xfrm>
              <a:off x="8166740" y="580196"/>
              <a:ext cx="2831281" cy="492968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
          <p:cNvSpPr txBox="1">
            <a:spLocks noGrp="1"/>
          </p:cNvSpPr>
          <p:nvPr>
            <p:ph type="ctrTitle"/>
          </p:nvPr>
        </p:nvSpPr>
        <p:spPr>
          <a:xfrm>
            <a:off x="5522875" y="1291150"/>
            <a:ext cx="6189000" cy="2379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1100"/>
              <a:buFont typeface="Arial"/>
              <a:buNone/>
            </a:pPr>
            <a:r>
              <a:rPr lang="it-IT" sz="3000">
                <a:solidFill>
                  <a:srgbClr val="304297"/>
                </a:solidFill>
              </a:rPr>
              <a:t>UTILIZZO DELL’INTELLIGENZA ARTIFICIALE NELLA PRATICA CLINICA DEL CHIRURGO BARIATRICO: DATI DELLA LETTERATURA E PROSPETTIVE FUTURE</a:t>
            </a:r>
            <a:endParaRPr>
              <a:solidFill>
                <a:srgbClr val="304297"/>
              </a:solidFill>
            </a:endParaRPr>
          </a:p>
        </p:txBody>
      </p:sp>
      <p:sp>
        <p:nvSpPr>
          <p:cNvPr id="241" name="Google Shape;241;p1"/>
          <p:cNvSpPr txBox="1">
            <a:spLocks noGrp="1"/>
          </p:cNvSpPr>
          <p:nvPr>
            <p:ph type="subTitle" idx="1"/>
          </p:nvPr>
        </p:nvSpPr>
        <p:spPr>
          <a:xfrm>
            <a:off x="5522875" y="4180470"/>
            <a:ext cx="4526400" cy="1279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ts val="2800"/>
              <a:buFont typeface="Arial"/>
              <a:buNone/>
            </a:pPr>
            <a:r>
              <a:rPr lang="it-IT" sz="2800" b="1">
                <a:solidFill>
                  <a:srgbClr val="E79130"/>
                </a:solidFill>
              </a:rPr>
              <a:t>FACCHIANO Enrico</a:t>
            </a:r>
            <a:endParaRPr>
              <a:solidFill>
                <a:srgbClr val="E79130"/>
              </a:solidFill>
            </a:endParaRPr>
          </a:p>
          <a:p>
            <a:pPr marL="0" lvl="0" indent="0" algn="l" rtl="0">
              <a:spcBef>
                <a:spcPts val="1400"/>
              </a:spcBef>
              <a:spcAft>
                <a:spcPts val="0"/>
              </a:spcAft>
              <a:buClr>
                <a:schemeClr val="dk1"/>
              </a:buClr>
              <a:buSzPts val="1100"/>
              <a:buFont typeface="Arial"/>
              <a:buNone/>
            </a:pPr>
            <a:r>
              <a:rPr lang="it-IT" sz="1100">
                <a:solidFill>
                  <a:srgbClr val="222222"/>
                </a:solidFill>
                <a:highlight>
                  <a:schemeClr val="lt1"/>
                </a:highlight>
                <a:latin typeface="Arial"/>
                <a:ea typeface="Arial"/>
                <a:cs typeface="Arial"/>
                <a:sym typeface="Arial"/>
              </a:rPr>
              <a:t>Direttore f.f. S.O.C. Chirurgia Generale, Metabolica e Bariatrica</a:t>
            </a:r>
            <a:br>
              <a:rPr lang="it-IT" sz="1100">
                <a:solidFill>
                  <a:srgbClr val="222222"/>
                </a:solidFill>
                <a:highlight>
                  <a:schemeClr val="lt1"/>
                </a:highlight>
                <a:latin typeface="Arial"/>
                <a:ea typeface="Arial"/>
                <a:cs typeface="Arial"/>
                <a:sym typeface="Arial"/>
              </a:rPr>
            </a:br>
            <a:r>
              <a:rPr lang="it-IT" sz="1100">
                <a:solidFill>
                  <a:srgbClr val="222222"/>
                </a:solidFill>
                <a:highlight>
                  <a:schemeClr val="lt1"/>
                </a:highlight>
                <a:latin typeface="Arial"/>
                <a:ea typeface="Arial"/>
                <a:cs typeface="Arial"/>
                <a:sym typeface="Arial"/>
              </a:rPr>
              <a:t>Ospedale Santa Maria Nuova - Firenze</a:t>
            </a:r>
            <a:br>
              <a:rPr lang="it-IT" sz="1100">
                <a:solidFill>
                  <a:srgbClr val="222222"/>
                </a:solidFill>
                <a:highlight>
                  <a:schemeClr val="lt1"/>
                </a:highlight>
                <a:latin typeface="Arial"/>
                <a:ea typeface="Arial"/>
                <a:cs typeface="Arial"/>
                <a:sym typeface="Arial"/>
              </a:rPr>
            </a:br>
            <a:r>
              <a:rPr lang="it-IT" sz="591">
                <a:solidFill>
                  <a:schemeClr val="lt1"/>
                </a:solidFill>
                <a:highlight>
                  <a:schemeClr val="lt1"/>
                </a:highlight>
                <a:latin typeface="Arial"/>
                <a:ea typeface="Arial"/>
                <a:cs typeface="Arial"/>
                <a:sym typeface="Arial"/>
              </a:rPr>
              <a:t>.</a:t>
            </a:r>
            <a:br>
              <a:rPr lang="it-IT" sz="1100">
                <a:solidFill>
                  <a:srgbClr val="222222"/>
                </a:solidFill>
                <a:highlight>
                  <a:schemeClr val="lt1"/>
                </a:highlight>
                <a:latin typeface="Arial"/>
                <a:ea typeface="Arial"/>
                <a:cs typeface="Arial"/>
                <a:sym typeface="Arial"/>
              </a:rPr>
            </a:br>
            <a:r>
              <a:rPr lang="it-IT" sz="1100">
                <a:solidFill>
                  <a:srgbClr val="222222"/>
                </a:solidFill>
                <a:highlight>
                  <a:schemeClr val="lt1"/>
                </a:highlight>
                <a:latin typeface="Arial"/>
                <a:ea typeface="Arial"/>
                <a:cs typeface="Arial"/>
                <a:sym typeface="Arial"/>
              </a:rPr>
              <a:t>Direttore S.O.S. Chirurgia Metabolica e Bariatrica</a:t>
            </a:r>
            <a:br>
              <a:rPr lang="it-IT" sz="1100">
                <a:solidFill>
                  <a:srgbClr val="222222"/>
                </a:solidFill>
                <a:highlight>
                  <a:schemeClr val="lt1"/>
                </a:highlight>
                <a:latin typeface="Arial"/>
                <a:ea typeface="Arial"/>
                <a:cs typeface="Arial"/>
                <a:sym typeface="Arial"/>
              </a:rPr>
            </a:br>
            <a:r>
              <a:rPr lang="it-IT" sz="1100">
                <a:solidFill>
                  <a:srgbClr val="222222"/>
                </a:solidFill>
                <a:highlight>
                  <a:schemeClr val="lt1"/>
                </a:highlight>
                <a:latin typeface="Arial"/>
                <a:ea typeface="Arial"/>
                <a:cs typeface="Arial"/>
                <a:sym typeface="Arial"/>
              </a:rPr>
              <a:t>Ospedale San Jacopo - Pistoia</a:t>
            </a:r>
            <a:endParaRPr sz="2800" b="1">
              <a:solidFill>
                <a:srgbClr val="E7913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38503f97c71_0_20"/>
          <p:cNvPicPr preferRelativeResize="0"/>
          <p:nvPr/>
        </p:nvPicPr>
        <p:blipFill>
          <a:blip r:embed="rId3">
            <a:alphaModFix/>
          </a:blip>
          <a:stretch>
            <a:fillRect/>
          </a:stretch>
        </p:blipFill>
        <p:spPr>
          <a:xfrm>
            <a:off x="324375" y="1443738"/>
            <a:ext cx="5729299" cy="1455275"/>
          </a:xfrm>
          <a:prstGeom prst="rect">
            <a:avLst/>
          </a:prstGeom>
          <a:noFill/>
          <a:ln>
            <a:noFill/>
          </a:ln>
        </p:spPr>
      </p:pic>
      <p:pic>
        <p:nvPicPr>
          <p:cNvPr id="316" name="Google Shape;316;g38503f97c71_0_20"/>
          <p:cNvPicPr preferRelativeResize="0"/>
          <p:nvPr/>
        </p:nvPicPr>
        <p:blipFill>
          <a:blip r:embed="rId4">
            <a:alphaModFix/>
          </a:blip>
          <a:stretch>
            <a:fillRect/>
          </a:stretch>
        </p:blipFill>
        <p:spPr>
          <a:xfrm>
            <a:off x="324375" y="986538"/>
            <a:ext cx="1447800" cy="457200"/>
          </a:xfrm>
          <a:prstGeom prst="rect">
            <a:avLst/>
          </a:prstGeom>
          <a:noFill/>
          <a:ln>
            <a:noFill/>
          </a:ln>
        </p:spPr>
      </p:pic>
      <p:sp>
        <p:nvSpPr>
          <p:cNvPr id="317" name="Google Shape;317;g38503f97c71_0_20"/>
          <p:cNvSpPr txBox="1"/>
          <p:nvPr/>
        </p:nvSpPr>
        <p:spPr>
          <a:xfrm>
            <a:off x="1016000" y="3322589"/>
            <a:ext cx="4625100" cy="24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a:solidFill>
                  <a:srgbClr val="3F3F3F"/>
                </a:solidFill>
              </a:rPr>
              <a:t>Sfruttando i dati di 175 casi di RYGB con FU di 5 anni è stato creato lo score </a:t>
            </a:r>
            <a:r>
              <a:rPr lang="it-IT">
                <a:solidFill>
                  <a:srgbClr val="383636"/>
                </a:solidFill>
                <a:highlight>
                  <a:srgbClr val="FFFFFF"/>
                </a:highlight>
              </a:rPr>
              <a:t>5y-Ad-DiaRem (5-year Advanced-Diabetes Remission) per valutare il rischio di recidiva di DM2 dopo BMS.</a:t>
            </a:r>
            <a:endParaRPr>
              <a:solidFill>
                <a:srgbClr val="383636"/>
              </a:solidFill>
              <a:highlight>
                <a:srgbClr val="FFFFFF"/>
              </a:highlight>
            </a:endParaRPr>
          </a:p>
          <a:p>
            <a:pPr marL="0" lvl="0" indent="0" algn="l" rtl="0">
              <a:spcBef>
                <a:spcPts val="0"/>
              </a:spcBef>
              <a:spcAft>
                <a:spcPts val="0"/>
              </a:spcAft>
              <a:buNone/>
            </a:pPr>
            <a:r>
              <a:rPr lang="it-IT">
                <a:solidFill>
                  <a:srgbClr val="383636"/>
                </a:solidFill>
                <a:highlight>
                  <a:srgbClr val="FFFFFF"/>
                </a:highlight>
              </a:rPr>
              <a:t>Tale score è stato paragonato ad altri due score pre-esistenti Diabetes Remission score (DiaRem) and the Advanced-DiaRem dimostrando un'accuratezza superiore</a:t>
            </a:r>
            <a:endParaRPr>
              <a:solidFill>
                <a:srgbClr val="383636"/>
              </a:solidFill>
              <a:highlight>
                <a:srgbClr val="FFFFFF"/>
              </a:highlight>
            </a:endParaRPr>
          </a:p>
        </p:txBody>
      </p:sp>
      <p:pic>
        <p:nvPicPr>
          <p:cNvPr id="318" name="Google Shape;318;g38503f97c71_0_20"/>
          <p:cNvPicPr preferRelativeResize="0"/>
          <p:nvPr/>
        </p:nvPicPr>
        <p:blipFill>
          <a:blip r:embed="rId5">
            <a:alphaModFix/>
          </a:blip>
          <a:stretch>
            <a:fillRect/>
          </a:stretch>
        </p:blipFill>
        <p:spPr>
          <a:xfrm>
            <a:off x="6360575" y="1855814"/>
            <a:ext cx="4472525" cy="4028525"/>
          </a:xfrm>
          <a:prstGeom prst="rect">
            <a:avLst/>
          </a:prstGeom>
          <a:noFill/>
          <a:ln>
            <a:noFill/>
          </a:ln>
        </p:spPr>
      </p:pic>
      <p:sp>
        <p:nvSpPr>
          <p:cNvPr id="319" name="Google Shape;319;g38503f97c71_0_20"/>
          <p:cNvSpPr/>
          <p:nvPr/>
        </p:nvSpPr>
        <p:spPr>
          <a:xfrm>
            <a:off x="3421950" y="206638"/>
            <a:ext cx="5348100" cy="9327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PREDIRE RECIDIVA DI DIABETE</a:t>
            </a:r>
            <a:endParaRPr sz="1700"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38780529b4e_0_14"/>
          <p:cNvPicPr preferRelativeResize="0"/>
          <p:nvPr/>
        </p:nvPicPr>
        <p:blipFill rotWithShape="1">
          <a:blip r:embed="rId3">
            <a:alphaModFix/>
          </a:blip>
          <a:srcRect/>
          <a:stretch/>
        </p:blipFill>
        <p:spPr>
          <a:xfrm>
            <a:off x="288563" y="1994663"/>
            <a:ext cx="5026827" cy="1791012"/>
          </a:xfrm>
          <a:prstGeom prst="rect">
            <a:avLst/>
          </a:prstGeom>
          <a:noFill/>
          <a:ln>
            <a:noFill/>
          </a:ln>
        </p:spPr>
      </p:pic>
      <p:graphicFrame>
        <p:nvGraphicFramePr>
          <p:cNvPr id="325" name="Google Shape;325;g38780529b4e_0_14"/>
          <p:cNvGraphicFramePr/>
          <p:nvPr/>
        </p:nvGraphicFramePr>
        <p:xfrm>
          <a:off x="381650" y="4186075"/>
          <a:ext cx="4840650" cy="1188630"/>
        </p:xfrm>
        <a:graphic>
          <a:graphicData uri="http://schemas.openxmlformats.org/drawingml/2006/table">
            <a:tbl>
              <a:tblPr>
                <a:noFill/>
                <a:tableStyleId>{2A14E34D-71AF-4B41-BAE9-9CB17B97A7CE}</a:tableStyleId>
              </a:tblPr>
              <a:tblGrid>
                <a:gridCol w="1252925">
                  <a:extLst>
                    <a:ext uri="{9D8B030D-6E8A-4147-A177-3AD203B41FA5}">
                      <a16:colId xmlns:a16="http://schemas.microsoft.com/office/drawing/2014/main" val="20000"/>
                    </a:ext>
                  </a:extLst>
                </a:gridCol>
                <a:gridCol w="1240675">
                  <a:extLst>
                    <a:ext uri="{9D8B030D-6E8A-4147-A177-3AD203B41FA5}">
                      <a16:colId xmlns:a16="http://schemas.microsoft.com/office/drawing/2014/main" val="20001"/>
                    </a:ext>
                  </a:extLst>
                </a:gridCol>
                <a:gridCol w="1130800">
                  <a:extLst>
                    <a:ext uri="{9D8B030D-6E8A-4147-A177-3AD203B41FA5}">
                      <a16:colId xmlns:a16="http://schemas.microsoft.com/office/drawing/2014/main" val="20002"/>
                    </a:ext>
                  </a:extLst>
                </a:gridCol>
                <a:gridCol w="12162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10 Giorni</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1 Mese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3 Mesi</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Specificità</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98.6%</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93%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86.6%</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Sensibilità</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98.3%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98.4%</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it-IT" sz="1400" u="none" strike="noStrike" cap="none"/>
                        <a:t>91.5%</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pic>
        <p:nvPicPr>
          <p:cNvPr id="326" name="Google Shape;326;g38780529b4e_0_14"/>
          <p:cNvPicPr preferRelativeResize="0"/>
          <p:nvPr/>
        </p:nvPicPr>
        <p:blipFill rotWithShape="1">
          <a:blip r:embed="rId4">
            <a:alphaModFix/>
          </a:blip>
          <a:srcRect/>
          <a:stretch/>
        </p:blipFill>
        <p:spPr>
          <a:xfrm>
            <a:off x="5404180" y="2204221"/>
            <a:ext cx="6665502" cy="3046876"/>
          </a:xfrm>
          <a:prstGeom prst="rect">
            <a:avLst/>
          </a:prstGeom>
          <a:noFill/>
          <a:ln>
            <a:noFill/>
          </a:ln>
        </p:spPr>
      </p:pic>
      <p:sp>
        <p:nvSpPr>
          <p:cNvPr id="327" name="Google Shape;327;g38780529b4e_0_14"/>
          <p:cNvSpPr/>
          <p:nvPr/>
        </p:nvSpPr>
        <p:spPr>
          <a:xfrm>
            <a:off x="3421950" y="206638"/>
            <a:ext cx="5348100" cy="9327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PREDIRE COMPLICANZE PRECOCI</a:t>
            </a:r>
            <a:endParaRPr sz="1700" b="1">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g38b08270657_0_32" title="image0.jpeg"/>
          <p:cNvPicPr preferRelativeResize="0"/>
          <p:nvPr/>
        </p:nvPicPr>
        <p:blipFill rotWithShape="1">
          <a:blip r:embed="rId3">
            <a:alphaModFix/>
          </a:blip>
          <a:srcRect t="4960" b="3848"/>
          <a:stretch/>
        </p:blipFill>
        <p:spPr>
          <a:xfrm>
            <a:off x="1461688" y="136856"/>
            <a:ext cx="9268623" cy="5975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38503f97c71_0_29"/>
          <p:cNvSpPr txBox="1"/>
          <p:nvPr/>
        </p:nvSpPr>
        <p:spPr>
          <a:xfrm>
            <a:off x="811150" y="270100"/>
            <a:ext cx="10698000" cy="6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sz="2300" b="1">
                <a:solidFill>
                  <a:schemeClr val="dk1"/>
                </a:solidFill>
                <a:latin typeface="Calibri"/>
                <a:ea typeface="Calibri"/>
                <a:cs typeface="Calibri"/>
                <a:sym typeface="Calibri"/>
              </a:rPr>
              <a:t>Pazienti valutati nel 2024 con indicazione a chirurgia bariatrica</a:t>
            </a:r>
            <a:br>
              <a:rPr lang="it-IT" sz="2300" b="1">
                <a:solidFill>
                  <a:schemeClr val="dk1"/>
                </a:solidFill>
                <a:latin typeface="Calibri"/>
                <a:ea typeface="Calibri"/>
                <a:cs typeface="Calibri"/>
                <a:sym typeface="Calibri"/>
              </a:rPr>
            </a:br>
            <a:r>
              <a:rPr lang="it-IT" sz="2300">
                <a:solidFill>
                  <a:schemeClr val="dk1"/>
                </a:solidFill>
                <a:latin typeface="Calibri"/>
                <a:ea typeface="Calibri"/>
                <a:cs typeface="Calibri"/>
                <a:sym typeface="Calibri"/>
              </a:rPr>
              <a:t>esclusi pazienti: valutati ma non candidati a chirurgia o valutati per conversione</a:t>
            </a:r>
            <a:br>
              <a:rPr lang="it-IT" sz="2300">
                <a:solidFill>
                  <a:schemeClr val="dk1"/>
                </a:solidFill>
                <a:latin typeface="Calibri"/>
                <a:ea typeface="Calibri"/>
                <a:cs typeface="Calibri"/>
                <a:sym typeface="Calibri"/>
              </a:rPr>
            </a:br>
            <a:r>
              <a:rPr lang="it-IT" sz="2300" b="1">
                <a:solidFill>
                  <a:schemeClr val="dk1"/>
                </a:solidFill>
                <a:latin typeface="Calibri"/>
                <a:ea typeface="Calibri"/>
                <a:cs typeface="Calibri"/>
                <a:sym typeface="Calibri"/>
              </a:rPr>
              <a:t>148 pz</a:t>
            </a:r>
            <a:endParaRPr sz="2300" b="1">
              <a:solidFill>
                <a:schemeClr val="dk1"/>
              </a:solidFill>
              <a:latin typeface="Calibri"/>
              <a:ea typeface="Calibri"/>
              <a:cs typeface="Calibri"/>
              <a:sym typeface="Calibri"/>
            </a:endParaRPr>
          </a:p>
        </p:txBody>
      </p:sp>
      <p:pic>
        <p:nvPicPr>
          <p:cNvPr id="338" name="Google Shape;338;g38503f97c71_0_29"/>
          <p:cNvPicPr preferRelativeResize="0"/>
          <p:nvPr/>
        </p:nvPicPr>
        <p:blipFill>
          <a:blip r:embed="rId3">
            <a:alphaModFix/>
          </a:blip>
          <a:stretch>
            <a:fillRect/>
          </a:stretch>
        </p:blipFill>
        <p:spPr>
          <a:xfrm>
            <a:off x="921850" y="1212774"/>
            <a:ext cx="10348275" cy="865700"/>
          </a:xfrm>
          <a:prstGeom prst="rect">
            <a:avLst/>
          </a:prstGeom>
          <a:noFill/>
          <a:ln>
            <a:noFill/>
          </a:ln>
        </p:spPr>
      </p:pic>
      <p:pic>
        <p:nvPicPr>
          <p:cNvPr id="339" name="Google Shape;339;g38503f97c71_0_29"/>
          <p:cNvPicPr preferRelativeResize="0"/>
          <p:nvPr/>
        </p:nvPicPr>
        <p:blipFill>
          <a:blip r:embed="rId4">
            <a:alphaModFix/>
          </a:blip>
          <a:stretch>
            <a:fillRect/>
          </a:stretch>
        </p:blipFill>
        <p:spPr>
          <a:xfrm>
            <a:off x="682738" y="2336511"/>
            <a:ext cx="10826501" cy="1067525"/>
          </a:xfrm>
          <a:prstGeom prst="rect">
            <a:avLst/>
          </a:prstGeom>
          <a:noFill/>
          <a:ln>
            <a:noFill/>
          </a:ln>
        </p:spPr>
      </p:pic>
      <p:pic>
        <p:nvPicPr>
          <p:cNvPr id="340" name="Google Shape;340;g38503f97c71_0_29"/>
          <p:cNvPicPr preferRelativeResize="0"/>
          <p:nvPr/>
        </p:nvPicPr>
        <p:blipFill>
          <a:blip r:embed="rId5">
            <a:alphaModFix/>
          </a:blip>
          <a:stretch>
            <a:fillRect/>
          </a:stretch>
        </p:blipFill>
        <p:spPr>
          <a:xfrm>
            <a:off x="1637038" y="4891629"/>
            <a:ext cx="8829675" cy="1038225"/>
          </a:xfrm>
          <a:prstGeom prst="rect">
            <a:avLst/>
          </a:prstGeom>
          <a:noFill/>
          <a:ln>
            <a:noFill/>
          </a:ln>
        </p:spPr>
      </p:pic>
      <p:grpSp>
        <p:nvGrpSpPr>
          <p:cNvPr id="341" name="Google Shape;341;g38503f97c71_0_29"/>
          <p:cNvGrpSpPr/>
          <p:nvPr/>
        </p:nvGrpSpPr>
        <p:grpSpPr>
          <a:xfrm>
            <a:off x="1903988" y="279212"/>
            <a:ext cx="7848188" cy="5704650"/>
            <a:chOff x="1903988" y="296864"/>
            <a:chExt cx="7848188" cy="5704650"/>
          </a:xfrm>
        </p:grpSpPr>
        <p:pic>
          <p:nvPicPr>
            <p:cNvPr id="342" name="Google Shape;342;g38503f97c71_0_29"/>
            <p:cNvPicPr preferRelativeResize="0"/>
            <p:nvPr/>
          </p:nvPicPr>
          <p:blipFill>
            <a:blip r:embed="rId6">
              <a:alphaModFix/>
            </a:blip>
            <a:stretch>
              <a:fillRect/>
            </a:stretch>
          </p:blipFill>
          <p:spPr>
            <a:xfrm>
              <a:off x="1903988" y="3739172"/>
              <a:ext cx="4217983" cy="923249"/>
            </a:xfrm>
            <a:prstGeom prst="rect">
              <a:avLst/>
            </a:prstGeom>
            <a:noFill/>
            <a:ln>
              <a:noFill/>
            </a:ln>
          </p:spPr>
        </p:pic>
        <p:pic>
          <p:nvPicPr>
            <p:cNvPr id="343" name="Google Shape;343;g38503f97c71_0_29"/>
            <p:cNvPicPr preferRelativeResize="0"/>
            <p:nvPr/>
          </p:nvPicPr>
          <p:blipFill rotWithShape="1">
            <a:blip r:embed="rId7">
              <a:alphaModFix/>
            </a:blip>
            <a:srcRect t="16184" b="5402"/>
            <a:stretch/>
          </p:blipFill>
          <p:spPr>
            <a:xfrm>
              <a:off x="7122525" y="296864"/>
              <a:ext cx="2629650" cy="5704650"/>
            </a:xfrm>
            <a:prstGeom prst="rect">
              <a:avLst/>
            </a:prstGeom>
            <a:noFill/>
            <a:ln>
              <a:noFill/>
            </a:ln>
          </p:spPr>
        </p:pic>
      </p:grpSp>
      <p:pic>
        <p:nvPicPr>
          <p:cNvPr id="344" name="Google Shape;344;g38503f97c71_0_29"/>
          <p:cNvPicPr preferRelativeResize="0"/>
          <p:nvPr/>
        </p:nvPicPr>
        <p:blipFill>
          <a:blip r:embed="rId6">
            <a:alphaModFix/>
          </a:blip>
          <a:stretch>
            <a:fillRect/>
          </a:stretch>
        </p:blipFill>
        <p:spPr>
          <a:xfrm>
            <a:off x="3987000" y="3721519"/>
            <a:ext cx="4217983" cy="923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4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4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38780529b4e_0_71"/>
          <p:cNvPicPr preferRelativeResize="0"/>
          <p:nvPr/>
        </p:nvPicPr>
        <p:blipFill>
          <a:blip r:embed="rId3">
            <a:alphaModFix/>
          </a:blip>
          <a:stretch>
            <a:fillRect/>
          </a:stretch>
        </p:blipFill>
        <p:spPr>
          <a:xfrm>
            <a:off x="3407725" y="296875"/>
            <a:ext cx="8062637" cy="5726050"/>
          </a:xfrm>
          <a:prstGeom prst="rect">
            <a:avLst/>
          </a:prstGeom>
          <a:noFill/>
          <a:ln>
            <a:noFill/>
          </a:ln>
        </p:spPr>
      </p:pic>
      <p:pic>
        <p:nvPicPr>
          <p:cNvPr id="350" name="Google Shape;350;g38780529b4e_0_71"/>
          <p:cNvPicPr preferRelativeResize="0"/>
          <p:nvPr/>
        </p:nvPicPr>
        <p:blipFill rotWithShape="1">
          <a:blip r:embed="rId4">
            <a:alphaModFix/>
          </a:blip>
          <a:srcRect/>
          <a:stretch/>
        </p:blipFill>
        <p:spPr>
          <a:xfrm>
            <a:off x="657098" y="1946669"/>
            <a:ext cx="2426450" cy="2426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8503f97c71_0_23"/>
          <p:cNvSpPr txBox="1"/>
          <p:nvPr/>
        </p:nvSpPr>
        <p:spPr>
          <a:xfrm>
            <a:off x="3251550" y="5315925"/>
            <a:ext cx="5688900" cy="5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IT" sz="2300" b="1">
                <a:solidFill>
                  <a:schemeClr val="dk1"/>
                </a:solidFill>
                <a:latin typeface="Calibri"/>
                <a:ea typeface="Calibri"/>
                <a:cs typeface="Calibri"/>
                <a:sym typeface="Calibri"/>
              </a:rPr>
              <a:t>Concordanza Visite-ChatGPT: 27%</a:t>
            </a:r>
            <a:endParaRPr sz="2300" b="1">
              <a:solidFill>
                <a:schemeClr val="dk1"/>
              </a:solidFill>
              <a:latin typeface="Calibri"/>
              <a:ea typeface="Calibri"/>
              <a:cs typeface="Calibri"/>
              <a:sym typeface="Calibri"/>
            </a:endParaRPr>
          </a:p>
        </p:txBody>
      </p:sp>
      <p:pic>
        <p:nvPicPr>
          <p:cNvPr id="356" name="Google Shape;356;g38503f97c71_0_23" title="CARTE X 5.jpg"/>
          <p:cNvPicPr preferRelativeResize="0"/>
          <p:nvPr/>
        </p:nvPicPr>
        <p:blipFill>
          <a:blip r:embed="rId3">
            <a:alphaModFix/>
          </a:blip>
          <a:stretch>
            <a:fillRect/>
          </a:stretch>
        </p:blipFill>
        <p:spPr>
          <a:xfrm>
            <a:off x="2699975" y="296881"/>
            <a:ext cx="6792044" cy="50111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38a15656584_0_2"/>
          <p:cNvSpPr txBox="1"/>
          <p:nvPr/>
        </p:nvSpPr>
        <p:spPr>
          <a:xfrm>
            <a:off x="3164100" y="5315925"/>
            <a:ext cx="5863800" cy="5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IT" sz="2300" b="1">
                <a:solidFill>
                  <a:schemeClr val="dk1"/>
                </a:solidFill>
                <a:latin typeface="Calibri"/>
                <a:ea typeface="Calibri"/>
                <a:cs typeface="Calibri"/>
                <a:sym typeface="Calibri"/>
              </a:rPr>
              <a:t>Concordanza Visite semplificate-ChatGPT: 44%</a:t>
            </a:r>
            <a:endParaRPr sz="2300" b="1">
              <a:solidFill>
                <a:schemeClr val="dk1"/>
              </a:solidFill>
              <a:latin typeface="Calibri"/>
              <a:ea typeface="Calibri"/>
              <a:cs typeface="Calibri"/>
              <a:sym typeface="Calibri"/>
            </a:endParaRPr>
          </a:p>
        </p:txBody>
      </p:sp>
      <p:pic>
        <p:nvPicPr>
          <p:cNvPr id="362" name="Google Shape;362;g38a15656584_0_2" title="CARTE X 4.jpg"/>
          <p:cNvPicPr preferRelativeResize="0"/>
          <p:nvPr/>
        </p:nvPicPr>
        <p:blipFill>
          <a:blip r:embed="rId3">
            <a:alphaModFix/>
          </a:blip>
          <a:stretch>
            <a:fillRect/>
          </a:stretch>
        </p:blipFill>
        <p:spPr>
          <a:xfrm>
            <a:off x="2991713" y="296875"/>
            <a:ext cx="6208579" cy="5011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g38503f97c71_0_26"/>
          <p:cNvPicPr preferRelativeResize="0"/>
          <p:nvPr/>
        </p:nvPicPr>
        <p:blipFill>
          <a:blip r:embed="rId3">
            <a:alphaModFix/>
          </a:blip>
          <a:stretch>
            <a:fillRect/>
          </a:stretch>
        </p:blipFill>
        <p:spPr>
          <a:xfrm>
            <a:off x="2416138" y="1268475"/>
            <a:ext cx="7359725" cy="4608450"/>
          </a:xfrm>
          <a:prstGeom prst="rect">
            <a:avLst/>
          </a:prstGeom>
          <a:noFill/>
          <a:ln>
            <a:noFill/>
          </a:ln>
        </p:spPr>
      </p:pic>
      <p:sp>
        <p:nvSpPr>
          <p:cNvPr id="368" name="Google Shape;368;g38503f97c71_0_26"/>
          <p:cNvSpPr txBox="1"/>
          <p:nvPr/>
        </p:nvSpPr>
        <p:spPr>
          <a:xfrm>
            <a:off x="3366913" y="296875"/>
            <a:ext cx="5458200" cy="6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IT" sz="2200" b="1">
                <a:solidFill>
                  <a:schemeClr val="dk1"/>
                </a:solidFill>
                <a:latin typeface="Calibri"/>
                <a:ea typeface="Calibri"/>
                <a:cs typeface="Calibri"/>
                <a:sym typeface="Calibri"/>
              </a:rPr>
              <a:t>Tasso di concordanza per tipo di intervento</a:t>
            </a:r>
            <a:endParaRPr sz="22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g38b08270657_0_7"/>
          <p:cNvPicPr preferRelativeResize="0"/>
          <p:nvPr/>
        </p:nvPicPr>
        <p:blipFill>
          <a:blip r:embed="rId3">
            <a:alphaModFix/>
          </a:blip>
          <a:stretch>
            <a:fillRect/>
          </a:stretch>
        </p:blipFill>
        <p:spPr>
          <a:xfrm>
            <a:off x="2416138" y="1268475"/>
            <a:ext cx="7359725" cy="4608450"/>
          </a:xfrm>
          <a:prstGeom prst="rect">
            <a:avLst/>
          </a:prstGeom>
          <a:noFill/>
          <a:ln>
            <a:noFill/>
          </a:ln>
        </p:spPr>
      </p:pic>
      <p:sp>
        <p:nvSpPr>
          <p:cNvPr id="374" name="Google Shape;374;g38b08270657_0_7"/>
          <p:cNvSpPr txBox="1"/>
          <p:nvPr/>
        </p:nvSpPr>
        <p:spPr>
          <a:xfrm>
            <a:off x="3366913" y="296875"/>
            <a:ext cx="5458200" cy="6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IT" sz="2200" b="1">
                <a:solidFill>
                  <a:schemeClr val="dk1"/>
                </a:solidFill>
                <a:latin typeface="Calibri"/>
                <a:ea typeface="Calibri"/>
                <a:cs typeface="Calibri"/>
                <a:sym typeface="Calibri"/>
              </a:rPr>
              <a:t>Tasso di concordanza per tipo di intervento</a:t>
            </a:r>
            <a:endParaRPr sz="2200" b="1">
              <a:solidFill>
                <a:schemeClr val="dk1"/>
              </a:solidFill>
              <a:latin typeface="Calibri"/>
              <a:ea typeface="Calibri"/>
              <a:cs typeface="Calibri"/>
              <a:sym typeface="Calibri"/>
            </a:endParaRPr>
          </a:p>
        </p:txBody>
      </p:sp>
      <p:pic>
        <p:nvPicPr>
          <p:cNvPr id="375" name="Google Shape;375;g38b08270657_0_7"/>
          <p:cNvPicPr preferRelativeResize="0"/>
          <p:nvPr/>
        </p:nvPicPr>
        <p:blipFill>
          <a:blip r:embed="rId4">
            <a:alphaModFix/>
          </a:blip>
          <a:stretch>
            <a:fillRect/>
          </a:stretch>
        </p:blipFill>
        <p:spPr>
          <a:xfrm>
            <a:off x="2404471" y="1268472"/>
            <a:ext cx="7383063" cy="4608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38b08270657_0_13"/>
          <p:cNvPicPr preferRelativeResize="0"/>
          <p:nvPr/>
        </p:nvPicPr>
        <p:blipFill>
          <a:blip r:embed="rId3">
            <a:alphaModFix/>
          </a:blip>
          <a:stretch>
            <a:fillRect/>
          </a:stretch>
        </p:blipFill>
        <p:spPr>
          <a:xfrm>
            <a:off x="3407725" y="296875"/>
            <a:ext cx="8062637" cy="5726050"/>
          </a:xfrm>
          <a:prstGeom prst="rect">
            <a:avLst/>
          </a:prstGeom>
          <a:noFill/>
          <a:ln>
            <a:noFill/>
          </a:ln>
        </p:spPr>
      </p:pic>
      <p:pic>
        <p:nvPicPr>
          <p:cNvPr id="381" name="Google Shape;381;g38b08270657_0_13"/>
          <p:cNvPicPr preferRelativeResize="0"/>
          <p:nvPr/>
        </p:nvPicPr>
        <p:blipFill rotWithShape="1">
          <a:blip r:embed="rId4">
            <a:alphaModFix/>
          </a:blip>
          <a:srcRect/>
          <a:stretch/>
        </p:blipFill>
        <p:spPr>
          <a:xfrm>
            <a:off x="657098" y="1946669"/>
            <a:ext cx="2426450" cy="2426450"/>
          </a:xfrm>
          <a:prstGeom prst="rect">
            <a:avLst/>
          </a:prstGeom>
          <a:noFill/>
          <a:ln>
            <a:noFill/>
          </a:ln>
        </p:spPr>
      </p:pic>
      <p:sp>
        <p:nvSpPr>
          <p:cNvPr id="382" name="Google Shape;382;g38b08270657_0_13"/>
          <p:cNvSpPr/>
          <p:nvPr/>
        </p:nvSpPr>
        <p:spPr>
          <a:xfrm>
            <a:off x="3317525" y="847228"/>
            <a:ext cx="355800" cy="136200"/>
          </a:xfrm>
          <a:prstGeom prst="rightArrow">
            <a:avLst>
              <a:gd name="adj1" fmla="val 50000"/>
              <a:gd name="adj2" fmla="val 500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3" name="Google Shape;383;g38b08270657_0_13"/>
          <p:cNvSpPr/>
          <p:nvPr/>
        </p:nvSpPr>
        <p:spPr>
          <a:xfrm>
            <a:off x="3317525" y="3429305"/>
            <a:ext cx="355800" cy="136200"/>
          </a:xfrm>
          <a:prstGeom prst="rightArrow">
            <a:avLst>
              <a:gd name="adj1" fmla="val 50000"/>
              <a:gd name="adj2" fmla="val 500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384" name="Google Shape;384;g38b08270657_0_13"/>
          <p:cNvGrpSpPr/>
          <p:nvPr/>
        </p:nvGrpSpPr>
        <p:grpSpPr>
          <a:xfrm>
            <a:off x="3317525" y="5297392"/>
            <a:ext cx="355800" cy="618500"/>
            <a:chOff x="3317525" y="5297392"/>
            <a:chExt cx="355800" cy="618500"/>
          </a:xfrm>
        </p:grpSpPr>
        <p:sp>
          <p:nvSpPr>
            <p:cNvPr id="385" name="Google Shape;385;g38b08270657_0_13"/>
            <p:cNvSpPr/>
            <p:nvPr/>
          </p:nvSpPr>
          <p:spPr>
            <a:xfrm>
              <a:off x="3317525" y="5297392"/>
              <a:ext cx="355800" cy="1362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6" name="Google Shape;386;g38b08270657_0_13"/>
            <p:cNvSpPr/>
            <p:nvPr/>
          </p:nvSpPr>
          <p:spPr>
            <a:xfrm>
              <a:off x="3317525" y="5538542"/>
              <a:ext cx="355800" cy="1362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7" name="Google Shape;387;g38b08270657_0_13"/>
            <p:cNvSpPr/>
            <p:nvPr/>
          </p:nvSpPr>
          <p:spPr>
            <a:xfrm>
              <a:off x="3317525" y="5779692"/>
              <a:ext cx="355800" cy="1362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388" name="Google Shape;388;g38b08270657_0_13"/>
          <p:cNvSpPr/>
          <p:nvPr/>
        </p:nvSpPr>
        <p:spPr>
          <a:xfrm>
            <a:off x="3317525" y="4387006"/>
            <a:ext cx="355800" cy="1362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9" name="Google Shape;389;g38b08270657_0_13"/>
          <p:cNvSpPr/>
          <p:nvPr/>
        </p:nvSpPr>
        <p:spPr>
          <a:xfrm>
            <a:off x="3317525" y="1109831"/>
            <a:ext cx="355800" cy="136200"/>
          </a:xfrm>
          <a:prstGeom prst="rightArrow">
            <a:avLst>
              <a:gd name="adj1" fmla="val 50000"/>
              <a:gd name="adj2" fmla="val 50000"/>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Google Shape;246;p3"/>
          <p:cNvGrpSpPr/>
          <p:nvPr/>
        </p:nvGrpSpPr>
        <p:grpSpPr>
          <a:xfrm>
            <a:off x="1016275" y="1522710"/>
            <a:ext cx="10156550" cy="3394200"/>
            <a:chOff x="1016275" y="1522710"/>
            <a:chExt cx="10156550" cy="3394200"/>
          </a:xfrm>
        </p:grpSpPr>
        <p:pic>
          <p:nvPicPr>
            <p:cNvPr id="247" name="Google Shape;247;p3"/>
            <p:cNvPicPr preferRelativeResize="0"/>
            <p:nvPr/>
          </p:nvPicPr>
          <p:blipFill rotWithShape="1">
            <a:blip r:embed="rId3">
              <a:alphaModFix/>
            </a:blip>
            <a:srcRect/>
            <a:stretch/>
          </p:blipFill>
          <p:spPr>
            <a:xfrm>
              <a:off x="1016275" y="2006644"/>
              <a:ext cx="2426450" cy="2426450"/>
            </a:xfrm>
            <a:prstGeom prst="rect">
              <a:avLst/>
            </a:prstGeom>
            <a:noFill/>
            <a:ln>
              <a:noFill/>
            </a:ln>
          </p:spPr>
        </p:pic>
        <p:sp>
          <p:nvSpPr>
            <p:cNvPr id="248" name="Google Shape;248;p3"/>
            <p:cNvSpPr/>
            <p:nvPr/>
          </p:nvSpPr>
          <p:spPr>
            <a:xfrm>
              <a:off x="4090125" y="1522710"/>
              <a:ext cx="7082700" cy="33942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t-IT" sz="2300" b="1">
                  <a:solidFill>
                    <a:schemeClr val="lt1"/>
                  </a:solidFill>
                  <a:latin typeface="Calibri"/>
                  <a:ea typeface="Calibri"/>
                  <a:cs typeface="Calibri"/>
                  <a:sym typeface="Calibri"/>
                </a:rPr>
                <a:t>L’Intelligenza Artificiale (IA) è un sistema informatico progettato per simulare capacità tipiche dell’intelligenza umana come apprendere, ragionare e prendere decisioni.</a:t>
              </a:r>
              <a:endParaRPr sz="2300" b="1">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IT" sz="2300" b="1">
                  <a:solidFill>
                    <a:schemeClr val="lt1"/>
                  </a:solidFill>
                  <a:latin typeface="Calibri"/>
                  <a:ea typeface="Calibri"/>
                  <a:cs typeface="Calibri"/>
                  <a:sym typeface="Calibri"/>
                </a:rPr>
                <a:t>Funziona analizzando grandi quantità di dati e riconoscendo schemi al loro interno.</a:t>
              </a:r>
              <a:endParaRPr sz="2300" b="1">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Può svolgere compiti come riconoscere immagini, tradurre lingue o rispondere a domande.</a:t>
              </a:r>
              <a:endParaRPr sz="1700" b="1">
                <a:solidFill>
                  <a:schemeClr val="lt1"/>
                </a:solidFill>
                <a:latin typeface="Calibri"/>
                <a:ea typeface="Calibri"/>
                <a:cs typeface="Calibri"/>
                <a:sym typeface="Calibri"/>
              </a:endParaRPr>
            </a:p>
          </p:txBody>
        </p:sp>
      </p:grpSp>
      <p:grpSp>
        <p:nvGrpSpPr>
          <p:cNvPr id="249" name="Google Shape;249;p3"/>
          <p:cNvGrpSpPr/>
          <p:nvPr/>
        </p:nvGrpSpPr>
        <p:grpSpPr>
          <a:xfrm>
            <a:off x="1012650" y="433485"/>
            <a:ext cx="10176773" cy="5557827"/>
            <a:chOff x="1012650" y="433485"/>
            <a:chExt cx="10176773" cy="5557827"/>
          </a:xfrm>
        </p:grpSpPr>
        <p:grpSp>
          <p:nvGrpSpPr>
            <p:cNvPr id="250" name="Google Shape;250;p3"/>
            <p:cNvGrpSpPr/>
            <p:nvPr/>
          </p:nvGrpSpPr>
          <p:grpSpPr>
            <a:xfrm>
              <a:off x="1019933" y="433485"/>
              <a:ext cx="10169490" cy="5557827"/>
              <a:chOff x="1019933" y="433485"/>
              <a:chExt cx="10169490" cy="5557827"/>
            </a:xfrm>
          </p:grpSpPr>
          <p:grpSp>
            <p:nvGrpSpPr>
              <p:cNvPr id="251" name="Google Shape;251;p3"/>
              <p:cNvGrpSpPr/>
              <p:nvPr/>
            </p:nvGrpSpPr>
            <p:grpSpPr>
              <a:xfrm>
                <a:off x="1019933" y="3972000"/>
                <a:ext cx="6671620" cy="1889474"/>
                <a:chOff x="152400" y="191719"/>
                <a:chExt cx="8715375" cy="2468288"/>
              </a:xfrm>
            </p:grpSpPr>
            <p:pic>
              <p:nvPicPr>
                <p:cNvPr id="252" name="Google Shape;252;p3"/>
                <p:cNvPicPr preferRelativeResize="0"/>
                <p:nvPr/>
              </p:nvPicPr>
              <p:blipFill rotWithShape="1">
                <a:blip r:embed="rId4">
                  <a:alphaModFix/>
                </a:blip>
                <a:srcRect l="704" b="56485"/>
                <a:stretch/>
              </p:blipFill>
              <p:spPr>
                <a:xfrm>
                  <a:off x="213624" y="191719"/>
                  <a:ext cx="8654148" cy="1997747"/>
                </a:xfrm>
                <a:prstGeom prst="rect">
                  <a:avLst/>
                </a:prstGeom>
                <a:noFill/>
                <a:ln>
                  <a:noFill/>
                </a:ln>
              </p:spPr>
            </p:pic>
            <p:pic>
              <p:nvPicPr>
                <p:cNvPr id="253" name="Google Shape;253;p3"/>
                <p:cNvPicPr preferRelativeResize="0"/>
                <p:nvPr/>
              </p:nvPicPr>
              <p:blipFill rotWithShape="1">
                <a:blip r:embed="rId4">
                  <a:alphaModFix/>
                </a:blip>
                <a:srcRect t="88094" b="1"/>
                <a:stretch/>
              </p:blipFill>
              <p:spPr>
                <a:xfrm>
                  <a:off x="152400" y="2113481"/>
                  <a:ext cx="8715375" cy="546525"/>
                </a:xfrm>
                <a:prstGeom prst="rect">
                  <a:avLst/>
                </a:prstGeom>
                <a:noFill/>
                <a:ln>
                  <a:noFill/>
                </a:ln>
              </p:spPr>
            </p:pic>
          </p:grpSp>
          <p:pic>
            <p:nvPicPr>
              <p:cNvPr id="254" name="Google Shape;254;p3"/>
              <p:cNvPicPr preferRelativeResize="0"/>
              <p:nvPr/>
            </p:nvPicPr>
            <p:blipFill>
              <a:blip r:embed="rId5">
                <a:alphaModFix/>
              </a:blip>
              <a:stretch>
                <a:fillRect/>
              </a:stretch>
            </p:blipFill>
            <p:spPr>
              <a:xfrm>
                <a:off x="8266925" y="3972012"/>
                <a:ext cx="2905125" cy="2019300"/>
              </a:xfrm>
              <a:prstGeom prst="rect">
                <a:avLst/>
              </a:prstGeom>
              <a:noFill/>
              <a:ln>
                <a:noFill/>
              </a:ln>
            </p:spPr>
          </p:pic>
          <p:pic>
            <p:nvPicPr>
              <p:cNvPr id="255" name="Google Shape;255;p3"/>
              <p:cNvPicPr preferRelativeResize="0"/>
              <p:nvPr/>
            </p:nvPicPr>
            <p:blipFill rotWithShape="1">
              <a:blip r:embed="rId3">
                <a:alphaModFix/>
              </a:blip>
              <a:srcRect/>
              <a:stretch/>
            </p:blipFill>
            <p:spPr>
              <a:xfrm>
                <a:off x="1032873" y="917419"/>
                <a:ext cx="2426450" cy="2426450"/>
              </a:xfrm>
              <a:prstGeom prst="rect">
                <a:avLst/>
              </a:prstGeom>
              <a:noFill/>
              <a:ln>
                <a:noFill/>
              </a:ln>
            </p:spPr>
          </p:pic>
          <p:sp>
            <p:nvSpPr>
              <p:cNvPr id="256" name="Google Shape;256;p3"/>
              <p:cNvSpPr/>
              <p:nvPr/>
            </p:nvSpPr>
            <p:spPr>
              <a:xfrm>
                <a:off x="4106723" y="433485"/>
                <a:ext cx="7082700" cy="33942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t-IT" sz="2300" b="1">
                    <a:solidFill>
                      <a:schemeClr val="lt1"/>
                    </a:solidFill>
                    <a:latin typeface="Calibri"/>
                    <a:ea typeface="Calibri"/>
                    <a:cs typeface="Calibri"/>
                    <a:sym typeface="Calibri"/>
                  </a:rPr>
                  <a:t>L’Intelligenza Artificiale (IA) è un sistema informatico progettato per simulare capacità tipiche dell’intelligenza umana come apprendere, ragionare e prendere decisioni.</a:t>
                </a:r>
                <a:endParaRPr sz="2300" b="1">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IT" sz="2300" b="1">
                    <a:solidFill>
                      <a:schemeClr val="lt1"/>
                    </a:solidFill>
                    <a:latin typeface="Calibri"/>
                    <a:ea typeface="Calibri"/>
                    <a:cs typeface="Calibri"/>
                    <a:sym typeface="Calibri"/>
                  </a:rPr>
                  <a:t>Funziona analizzando grandi quantità di dati e riconoscendo schemi al loro interno.</a:t>
                </a:r>
                <a:endParaRPr sz="2300" b="1">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Può svolgere compiti come riconoscere immagini, tradurre lingue o rispondere a domande.</a:t>
                </a:r>
                <a:endParaRPr sz="1700" b="1">
                  <a:solidFill>
                    <a:schemeClr val="lt1"/>
                  </a:solidFill>
                  <a:latin typeface="Calibri"/>
                  <a:ea typeface="Calibri"/>
                  <a:cs typeface="Calibri"/>
                  <a:sym typeface="Calibri"/>
                </a:endParaRPr>
              </a:p>
            </p:txBody>
          </p:sp>
        </p:grpSp>
        <p:sp>
          <p:nvSpPr>
            <p:cNvPr id="257" name="Google Shape;257;p3"/>
            <p:cNvSpPr/>
            <p:nvPr/>
          </p:nvSpPr>
          <p:spPr>
            <a:xfrm>
              <a:off x="1012650" y="5494417"/>
              <a:ext cx="812100" cy="4110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g38b08270657_0_26" title="image0 (1).jpeg"/>
          <p:cNvPicPr preferRelativeResize="0"/>
          <p:nvPr/>
        </p:nvPicPr>
        <p:blipFill rotWithShape="1">
          <a:blip r:embed="rId3">
            <a:alphaModFix/>
          </a:blip>
          <a:srcRect t="4726" b="3857"/>
          <a:stretch/>
        </p:blipFill>
        <p:spPr>
          <a:xfrm>
            <a:off x="1461688" y="136868"/>
            <a:ext cx="9268623" cy="5990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g38a15656584_0_11"/>
          <p:cNvGrpSpPr/>
          <p:nvPr/>
        </p:nvGrpSpPr>
        <p:grpSpPr>
          <a:xfrm>
            <a:off x="1973743" y="897889"/>
            <a:ext cx="3516974" cy="1215549"/>
            <a:chOff x="782013" y="823125"/>
            <a:chExt cx="3516974" cy="1215549"/>
          </a:xfrm>
        </p:grpSpPr>
        <p:pic>
          <p:nvPicPr>
            <p:cNvPr id="400" name="Google Shape;400;g38a15656584_0_11"/>
            <p:cNvPicPr preferRelativeResize="0"/>
            <p:nvPr/>
          </p:nvPicPr>
          <p:blipFill>
            <a:blip r:embed="rId3">
              <a:alphaModFix/>
            </a:blip>
            <a:stretch>
              <a:fillRect/>
            </a:stretch>
          </p:blipFill>
          <p:spPr>
            <a:xfrm>
              <a:off x="782013" y="823125"/>
              <a:ext cx="1215549" cy="1215549"/>
            </a:xfrm>
            <a:prstGeom prst="rect">
              <a:avLst/>
            </a:prstGeom>
            <a:noFill/>
            <a:ln>
              <a:noFill/>
            </a:ln>
          </p:spPr>
        </p:pic>
        <p:pic>
          <p:nvPicPr>
            <p:cNvPr id="401" name="Google Shape;401;g38a15656584_0_11"/>
            <p:cNvPicPr preferRelativeResize="0"/>
            <p:nvPr/>
          </p:nvPicPr>
          <p:blipFill>
            <a:blip r:embed="rId4">
              <a:alphaModFix/>
            </a:blip>
            <a:stretch>
              <a:fillRect/>
            </a:stretch>
          </p:blipFill>
          <p:spPr>
            <a:xfrm>
              <a:off x="3083437" y="823125"/>
              <a:ext cx="1215549" cy="1215549"/>
            </a:xfrm>
            <a:prstGeom prst="rect">
              <a:avLst/>
            </a:prstGeom>
            <a:noFill/>
            <a:ln>
              <a:noFill/>
            </a:ln>
          </p:spPr>
        </p:pic>
        <p:pic>
          <p:nvPicPr>
            <p:cNvPr id="402" name="Google Shape;402;g38a15656584_0_11"/>
            <p:cNvPicPr preferRelativeResize="0"/>
            <p:nvPr/>
          </p:nvPicPr>
          <p:blipFill>
            <a:blip r:embed="rId5">
              <a:alphaModFix/>
            </a:blip>
            <a:stretch>
              <a:fillRect/>
            </a:stretch>
          </p:blipFill>
          <p:spPr>
            <a:xfrm>
              <a:off x="2217725" y="1108113"/>
              <a:ext cx="645574" cy="645574"/>
            </a:xfrm>
            <a:prstGeom prst="rect">
              <a:avLst/>
            </a:prstGeom>
            <a:noFill/>
            <a:ln>
              <a:noFill/>
            </a:ln>
          </p:spPr>
        </p:pic>
      </p:grpSp>
      <p:grpSp>
        <p:nvGrpSpPr>
          <p:cNvPr id="403" name="Google Shape;403;g38a15656584_0_11"/>
          <p:cNvGrpSpPr/>
          <p:nvPr/>
        </p:nvGrpSpPr>
        <p:grpSpPr>
          <a:xfrm>
            <a:off x="1973743" y="4744539"/>
            <a:ext cx="3516974" cy="1215550"/>
            <a:chOff x="782025" y="2406975"/>
            <a:chExt cx="3516974" cy="1215550"/>
          </a:xfrm>
        </p:grpSpPr>
        <p:pic>
          <p:nvPicPr>
            <p:cNvPr id="404" name="Google Shape;404;g38a15656584_0_11"/>
            <p:cNvPicPr preferRelativeResize="0"/>
            <p:nvPr/>
          </p:nvPicPr>
          <p:blipFill>
            <a:blip r:embed="rId6">
              <a:alphaModFix/>
            </a:blip>
            <a:stretch>
              <a:fillRect/>
            </a:stretch>
          </p:blipFill>
          <p:spPr>
            <a:xfrm>
              <a:off x="3083450" y="2406975"/>
              <a:ext cx="1215549" cy="1215549"/>
            </a:xfrm>
            <a:prstGeom prst="rect">
              <a:avLst/>
            </a:prstGeom>
            <a:noFill/>
            <a:ln>
              <a:noFill/>
            </a:ln>
          </p:spPr>
        </p:pic>
        <p:pic>
          <p:nvPicPr>
            <p:cNvPr id="405" name="Google Shape;405;g38a15656584_0_11"/>
            <p:cNvPicPr preferRelativeResize="0"/>
            <p:nvPr/>
          </p:nvPicPr>
          <p:blipFill>
            <a:blip r:embed="rId3">
              <a:alphaModFix/>
            </a:blip>
            <a:stretch>
              <a:fillRect/>
            </a:stretch>
          </p:blipFill>
          <p:spPr>
            <a:xfrm>
              <a:off x="782025" y="2406975"/>
              <a:ext cx="1215549" cy="1215549"/>
            </a:xfrm>
            <a:prstGeom prst="rect">
              <a:avLst/>
            </a:prstGeom>
            <a:noFill/>
            <a:ln>
              <a:noFill/>
            </a:ln>
          </p:spPr>
        </p:pic>
        <p:pic>
          <p:nvPicPr>
            <p:cNvPr id="406" name="Google Shape;406;g38a15656584_0_11"/>
            <p:cNvPicPr preferRelativeResize="0"/>
            <p:nvPr/>
          </p:nvPicPr>
          <p:blipFill>
            <a:blip r:embed="rId5">
              <a:alphaModFix/>
            </a:blip>
            <a:stretch>
              <a:fillRect/>
            </a:stretch>
          </p:blipFill>
          <p:spPr>
            <a:xfrm>
              <a:off x="2217737" y="2691963"/>
              <a:ext cx="645574" cy="645574"/>
            </a:xfrm>
            <a:prstGeom prst="rect">
              <a:avLst/>
            </a:prstGeom>
            <a:noFill/>
            <a:ln>
              <a:noFill/>
            </a:ln>
          </p:spPr>
        </p:pic>
      </p:grpSp>
      <p:grpSp>
        <p:nvGrpSpPr>
          <p:cNvPr id="407" name="Google Shape;407;g38a15656584_0_11"/>
          <p:cNvGrpSpPr/>
          <p:nvPr/>
        </p:nvGrpSpPr>
        <p:grpSpPr>
          <a:xfrm>
            <a:off x="1973743" y="2821214"/>
            <a:ext cx="3516974" cy="1215550"/>
            <a:chOff x="782025" y="4275825"/>
            <a:chExt cx="3516974" cy="1215550"/>
          </a:xfrm>
        </p:grpSpPr>
        <p:pic>
          <p:nvPicPr>
            <p:cNvPr id="408" name="Google Shape;408;g38a15656584_0_11"/>
            <p:cNvPicPr preferRelativeResize="0"/>
            <p:nvPr/>
          </p:nvPicPr>
          <p:blipFill>
            <a:blip r:embed="rId4">
              <a:alphaModFix/>
            </a:blip>
            <a:stretch>
              <a:fillRect/>
            </a:stretch>
          </p:blipFill>
          <p:spPr>
            <a:xfrm>
              <a:off x="3083450" y="4275825"/>
              <a:ext cx="1215549" cy="1215549"/>
            </a:xfrm>
            <a:prstGeom prst="rect">
              <a:avLst/>
            </a:prstGeom>
            <a:noFill/>
            <a:ln>
              <a:noFill/>
            </a:ln>
          </p:spPr>
        </p:pic>
        <p:pic>
          <p:nvPicPr>
            <p:cNvPr id="409" name="Google Shape;409;g38a15656584_0_11"/>
            <p:cNvPicPr preferRelativeResize="0"/>
            <p:nvPr/>
          </p:nvPicPr>
          <p:blipFill>
            <a:blip r:embed="rId5">
              <a:alphaModFix/>
            </a:blip>
            <a:stretch>
              <a:fillRect/>
            </a:stretch>
          </p:blipFill>
          <p:spPr>
            <a:xfrm>
              <a:off x="2217737" y="4560813"/>
              <a:ext cx="645574" cy="645574"/>
            </a:xfrm>
            <a:prstGeom prst="rect">
              <a:avLst/>
            </a:prstGeom>
            <a:noFill/>
            <a:ln>
              <a:noFill/>
            </a:ln>
          </p:spPr>
        </p:pic>
        <p:pic>
          <p:nvPicPr>
            <p:cNvPr id="410" name="Google Shape;410;g38a15656584_0_11"/>
            <p:cNvPicPr preferRelativeResize="0"/>
            <p:nvPr/>
          </p:nvPicPr>
          <p:blipFill>
            <a:blip r:embed="rId6">
              <a:alphaModFix/>
            </a:blip>
            <a:stretch>
              <a:fillRect/>
            </a:stretch>
          </p:blipFill>
          <p:spPr>
            <a:xfrm>
              <a:off x="782025" y="4275825"/>
              <a:ext cx="1215549" cy="1215549"/>
            </a:xfrm>
            <a:prstGeom prst="rect">
              <a:avLst/>
            </a:prstGeom>
            <a:noFill/>
            <a:ln>
              <a:noFill/>
            </a:ln>
          </p:spPr>
        </p:pic>
      </p:grpSp>
      <p:sp>
        <p:nvSpPr>
          <p:cNvPr id="411" name="Google Shape;411;g38a15656584_0_11"/>
          <p:cNvSpPr txBox="1"/>
          <p:nvPr/>
        </p:nvSpPr>
        <p:spPr>
          <a:xfrm>
            <a:off x="7544175" y="1102464"/>
            <a:ext cx="15894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sz="4600" b="1">
                <a:solidFill>
                  <a:schemeClr val="dk1"/>
                </a:solidFill>
                <a:latin typeface="Calibri"/>
                <a:ea typeface="Calibri"/>
                <a:cs typeface="Calibri"/>
                <a:sym typeface="Calibri"/>
              </a:rPr>
              <a:t>44%</a:t>
            </a:r>
            <a:endParaRPr sz="4600" b="1">
              <a:solidFill>
                <a:schemeClr val="dk1"/>
              </a:solidFill>
              <a:latin typeface="Calibri"/>
              <a:ea typeface="Calibri"/>
              <a:cs typeface="Calibri"/>
              <a:sym typeface="Calibri"/>
            </a:endParaRPr>
          </a:p>
        </p:txBody>
      </p:sp>
      <p:sp>
        <p:nvSpPr>
          <p:cNvPr id="412" name="Google Shape;412;g38a15656584_0_11"/>
          <p:cNvSpPr txBox="1"/>
          <p:nvPr/>
        </p:nvSpPr>
        <p:spPr>
          <a:xfrm>
            <a:off x="7544175" y="4949114"/>
            <a:ext cx="15894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sz="4600" b="1">
                <a:solidFill>
                  <a:schemeClr val="dk1"/>
                </a:solidFill>
                <a:latin typeface="Calibri"/>
                <a:ea typeface="Calibri"/>
                <a:cs typeface="Calibri"/>
                <a:sym typeface="Calibri"/>
              </a:rPr>
              <a:t>52%</a:t>
            </a:r>
            <a:endParaRPr sz="4600" b="1">
              <a:solidFill>
                <a:schemeClr val="dk1"/>
              </a:solidFill>
              <a:latin typeface="Calibri"/>
              <a:ea typeface="Calibri"/>
              <a:cs typeface="Calibri"/>
              <a:sym typeface="Calibri"/>
            </a:endParaRPr>
          </a:p>
        </p:txBody>
      </p:sp>
      <p:sp>
        <p:nvSpPr>
          <p:cNvPr id="413" name="Google Shape;413;g38a15656584_0_11"/>
          <p:cNvSpPr txBox="1"/>
          <p:nvPr/>
        </p:nvSpPr>
        <p:spPr>
          <a:xfrm>
            <a:off x="7544175" y="3025789"/>
            <a:ext cx="15894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sz="4600" b="1">
                <a:solidFill>
                  <a:schemeClr val="dk1"/>
                </a:solidFill>
                <a:latin typeface="Calibri"/>
                <a:ea typeface="Calibri"/>
                <a:cs typeface="Calibri"/>
                <a:sym typeface="Calibri"/>
              </a:rPr>
              <a:t>42%</a:t>
            </a:r>
            <a:endParaRPr sz="4600" b="1">
              <a:solidFill>
                <a:schemeClr val="dk1"/>
              </a:solidFill>
              <a:latin typeface="Calibri"/>
              <a:ea typeface="Calibri"/>
              <a:cs typeface="Calibri"/>
              <a:sym typeface="Calibri"/>
            </a:endParaRPr>
          </a:p>
        </p:txBody>
      </p:sp>
      <p:sp>
        <p:nvSpPr>
          <p:cNvPr id="414" name="Google Shape;414;g38a15656584_0_11"/>
          <p:cNvSpPr txBox="1"/>
          <p:nvPr/>
        </p:nvSpPr>
        <p:spPr>
          <a:xfrm>
            <a:off x="5906475" y="296875"/>
            <a:ext cx="48648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IT" sz="3200" b="1">
                <a:solidFill>
                  <a:schemeClr val="dk1"/>
                </a:solidFill>
                <a:latin typeface="Calibri"/>
                <a:ea typeface="Calibri"/>
                <a:cs typeface="Calibri"/>
                <a:sym typeface="Calibri"/>
              </a:rPr>
              <a:t>Percentuale di concordanza</a:t>
            </a:r>
            <a:endParaRPr sz="3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g38c41875c53_0_0"/>
          <p:cNvPicPr preferRelativeResize="0"/>
          <p:nvPr/>
        </p:nvPicPr>
        <p:blipFill>
          <a:blip r:embed="rId3">
            <a:alphaModFix/>
          </a:blip>
          <a:stretch>
            <a:fillRect/>
          </a:stretch>
        </p:blipFill>
        <p:spPr>
          <a:xfrm>
            <a:off x="2568514" y="398360"/>
            <a:ext cx="2474700" cy="2474700"/>
          </a:xfrm>
          <a:prstGeom prst="rect">
            <a:avLst/>
          </a:prstGeom>
          <a:noFill/>
          <a:ln>
            <a:noFill/>
          </a:ln>
        </p:spPr>
      </p:pic>
      <p:pic>
        <p:nvPicPr>
          <p:cNvPr id="420" name="Google Shape;420;g38c41875c53_0_0"/>
          <p:cNvPicPr preferRelativeResize="0"/>
          <p:nvPr/>
        </p:nvPicPr>
        <p:blipFill>
          <a:blip r:embed="rId4">
            <a:alphaModFix/>
          </a:blip>
          <a:stretch>
            <a:fillRect/>
          </a:stretch>
        </p:blipFill>
        <p:spPr>
          <a:xfrm>
            <a:off x="7562075" y="398371"/>
            <a:ext cx="2474700" cy="2474700"/>
          </a:xfrm>
          <a:prstGeom prst="rect">
            <a:avLst/>
          </a:prstGeom>
          <a:noFill/>
          <a:ln>
            <a:noFill/>
          </a:ln>
        </p:spPr>
      </p:pic>
      <p:pic>
        <p:nvPicPr>
          <p:cNvPr id="421" name="Google Shape;421;g38c41875c53_0_0"/>
          <p:cNvPicPr preferRelativeResize="0"/>
          <p:nvPr/>
        </p:nvPicPr>
        <p:blipFill>
          <a:blip r:embed="rId5">
            <a:alphaModFix/>
          </a:blip>
          <a:stretch>
            <a:fillRect/>
          </a:stretch>
        </p:blipFill>
        <p:spPr>
          <a:xfrm>
            <a:off x="2568525" y="3551996"/>
            <a:ext cx="2474700" cy="2474700"/>
          </a:xfrm>
          <a:prstGeom prst="rect">
            <a:avLst/>
          </a:prstGeom>
          <a:noFill/>
          <a:ln>
            <a:noFill/>
          </a:ln>
        </p:spPr>
      </p:pic>
      <p:pic>
        <p:nvPicPr>
          <p:cNvPr id="422" name="Google Shape;422;g38c41875c53_0_0"/>
          <p:cNvPicPr preferRelativeResize="0"/>
          <p:nvPr/>
        </p:nvPicPr>
        <p:blipFill>
          <a:blip r:embed="rId6">
            <a:alphaModFix/>
          </a:blip>
          <a:stretch>
            <a:fillRect/>
          </a:stretch>
        </p:blipFill>
        <p:spPr>
          <a:xfrm>
            <a:off x="7562075" y="3408465"/>
            <a:ext cx="2474700" cy="247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7;g353aecb4d56_0_9">
            <a:extLst>
              <a:ext uri="{FF2B5EF4-FFF2-40B4-BE49-F238E27FC236}">
                <a16:creationId xmlns:a16="http://schemas.microsoft.com/office/drawing/2014/main" id="{CD63BAEC-B73C-5684-6769-639C25BFEB08}"/>
              </a:ext>
            </a:extLst>
          </p:cNvPr>
          <p:cNvSpPr txBox="1"/>
          <p:nvPr/>
        </p:nvSpPr>
        <p:spPr>
          <a:xfrm>
            <a:off x="684821" y="710409"/>
            <a:ext cx="10616400" cy="49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4000" b="1" dirty="0">
                <a:solidFill>
                  <a:srgbClr val="113F6F"/>
                </a:solidFill>
                <a:latin typeface="Calibri"/>
                <a:ea typeface="Calibri"/>
                <a:cs typeface="Calibri"/>
                <a:sym typeface="Calibri"/>
              </a:rPr>
              <a:t>CONCLUSIONI:</a:t>
            </a:r>
            <a:endParaRPr sz="4000" b="1" dirty="0">
              <a:solidFill>
                <a:srgbClr val="113F6F"/>
              </a:solidFill>
              <a:latin typeface="Calibri"/>
              <a:ea typeface="Calibri"/>
              <a:cs typeface="Calibri"/>
              <a:sym typeface="Calibri"/>
            </a:endParaRPr>
          </a:p>
          <a:p>
            <a:pPr marL="0" lvl="0" indent="0" algn="l" rtl="0">
              <a:spcBef>
                <a:spcPts val="0"/>
              </a:spcBef>
              <a:spcAft>
                <a:spcPts val="0"/>
              </a:spcAft>
              <a:buNone/>
            </a:pPr>
            <a:endParaRPr sz="1500" dirty="0">
              <a:solidFill>
                <a:schemeClr val="dk1"/>
              </a:solidFill>
              <a:latin typeface="Calibri"/>
              <a:ea typeface="Calibri"/>
              <a:cs typeface="Calibri"/>
              <a:sym typeface="Calibri"/>
            </a:endParaRPr>
          </a:p>
          <a:p>
            <a:pPr marL="501650" lvl="0" indent="-457200" algn="l" rtl="0">
              <a:spcBef>
                <a:spcPts val="1200"/>
              </a:spcBef>
              <a:spcAft>
                <a:spcPts val="0"/>
              </a:spcAft>
              <a:buClr>
                <a:schemeClr val="dk1"/>
              </a:buClr>
              <a:buSzPts val="2900"/>
              <a:buFont typeface="Arial" panose="020B0604020202020204" pitchFamily="34" charset="0"/>
              <a:buChar char="•"/>
            </a:pPr>
            <a:r>
              <a:rPr lang="it-IT" sz="2900" b="1" dirty="0">
                <a:solidFill>
                  <a:schemeClr val="dk1"/>
                </a:solidFill>
                <a:latin typeface="Calibri"/>
                <a:ea typeface="Calibri"/>
                <a:cs typeface="Calibri"/>
                <a:sym typeface="Calibri"/>
              </a:rPr>
              <a:t>L’AI ha grandi potenzialità di applicazione nella MBS</a:t>
            </a:r>
          </a:p>
          <a:p>
            <a:pPr marL="501650" lvl="0" indent="-457200" algn="l" rtl="0">
              <a:spcBef>
                <a:spcPts val="1200"/>
              </a:spcBef>
              <a:spcAft>
                <a:spcPts val="0"/>
              </a:spcAft>
              <a:buClr>
                <a:schemeClr val="dk1"/>
              </a:buClr>
              <a:buSzPts val="2900"/>
              <a:buFont typeface="Arial" panose="020B0604020202020204" pitchFamily="34" charset="0"/>
              <a:buChar char="•"/>
            </a:pPr>
            <a:r>
              <a:rPr lang="it-IT" sz="2900" b="1" dirty="0">
                <a:solidFill>
                  <a:schemeClr val="dk1"/>
                </a:solidFill>
                <a:latin typeface="Calibri"/>
                <a:ea typeface="Calibri"/>
                <a:cs typeface="Calibri"/>
                <a:sym typeface="Calibri"/>
              </a:rPr>
              <a:t>Aggiornamento e calibrazione continua con nuovi dati permette un continuo miglioramento del sistema</a:t>
            </a:r>
            <a:endParaRPr sz="2900" b="1" dirty="0">
              <a:solidFill>
                <a:schemeClr val="dk1"/>
              </a:solidFill>
              <a:latin typeface="Calibri"/>
              <a:ea typeface="Calibri"/>
              <a:cs typeface="Calibri"/>
              <a:sym typeface="Calibri"/>
            </a:endParaRPr>
          </a:p>
          <a:p>
            <a:pPr marL="501650" lvl="0" indent="-457200" algn="l" rtl="0">
              <a:spcBef>
                <a:spcPts val="1200"/>
              </a:spcBef>
              <a:spcAft>
                <a:spcPts val="0"/>
              </a:spcAft>
              <a:buClr>
                <a:schemeClr val="dk1"/>
              </a:buClr>
              <a:buSzPts val="2900"/>
              <a:buFont typeface="Arial" panose="020B0604020202020204" pitchFamily="34" charset="0"/>
              <a:buChar char="•"/>
            </a:pPr>
            <a:r>
              <a:rPr lang="it-IT" sz="2900" b="1" dirty="0">
                <a:solidFill>
                  <a:schemeClr val="dk1"/>
                </a:solidFill>
                <a:latin typeface="Calibri"/>
                <a:ea typeface="Calibri"/>
                <a:cs typeface="Calibri"/>
                <a:sym typeface="Calibri"/>
              </a:rPr>
              <a:t>Possibile divergenza tra il «bene» del clinico e il «corretto» dell’AI</a:t>
            </a:r>
            <a:endParaRPr sz="2900" b="1" dirty="0">
              <a:solidFill>
                <a:schemeClr val="dk1"/>
              </a:solidFill>
              <a:latin typeface="Calibri"/>
              <a:ea typeface="Calibri"/>
              <a:cs typeface="Calibri"/>
              <a:sym typeface="Calibri"/>
            </a:endParaRPr>
          </a:p>
          <a:p>
            <a:pPr marL="501650" lvl="0" indent="-457200" algn="l" rtl="0">
              <a:spcBef>
                <a:spcPts val="1200"/>
              </a:spcBef>
              <a:spcAft>
                <a:spcPts val="0"/>
              </a:spcAft>
              <a:buClr>
                <a:schemeClr val="dk1"/>
              </a:buClr>
              <a:buSzPts val="2900"/>
              <a:buFont typeface="Arial" panose="020B0604020202020204" pitchFamily="34" charset="0"/>
              <a:buChar char="•"/>
            </a:pPr>
            <a:r>
              <a:rPr lang="it-IT" sz="2900" b="1" dirty="0">
                <a:solidFill>
                  <a:schemeClr val="dk1"/>
                </a:solidFill>
                <a:latin typeface="Calibri"/>
                <a:ea typeface="Calibri"/>
                <a:cs typeface="Calibri"/>
                <a:sym typeface="Calibri"/>
              </a:rPr>
              <a:t>Problemi legali ed etici</a:t>
            </a:r>
          </a:p>
          <a:p>
            <a:pPr marL="501650" lvl="0" indent="-457200" algn="l" rtl="0">
              <a:spcBef>
                <a:spcPts val="1200"/>
              </a:spcBef>
              <a:spcAft>
                <a:spcPts val="0"/>
              </a:spcAft>
              <a:buClr>
                <a:schemeClr val="dk1"/>
              </a:buClr>
              <a:buSzPts val="2900"/>
              <a:buFont typeface="Arial" panose="020B0604020202020204" pitchFamily="34" charset="0"/>
              <a:buChar char="•"/>
            </a:pPr>
            <a:r>
              <a:rPr lang="it-IT" sz="2900" b="1" dirty="0">
                <a:solidFill>
                  <a:schemeClr val="dk1"/>
                </a:solidFill>
                <a:latin typeface="Calibri"/>
                <a:ea typeface="Calibri"/>
                <a:cs typeface="Calibri"/>
                <a:sym typeface="Calibri"/>
              </a:rPr>
              <a:t>Sfide etiche e regolatorie</a:t>
            </a:r>
            <a:endParaRPr sz="29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835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5" title="R (2).jpg"/>
          <p:cNvPicPr preferRelativeResize="0"/>
          <p:nvPr/>
        </p:nvPicPr>
        <p:blipFill>
          <a:blip r:embed="rId3">
            <a:alphaModFix/>
          </a:blip>
          <a:stretch>
            <a:fillRect/>
          </a:stretch>
        </p:blipFill>
        <p:spPr>
          <a:xfrm>
            <a:off x="5442175" y="1087873"/>
            <a:ext cx="6324600" cy="4210012"/>
          </a:xfrm>
          <a:prstGeom prst="rect">
            <a:avLst/>
          </a:prstGeom>
          <a:noFill/>
          <a:ln>
            <a:noFill/>
          </a:ln>
        </p:spPr>
      </p:pic>
      <p:sp>
        <p:nvSpPr>
          <p:cNvPr id="428" name="Google Shape;428;p5"/>
          <p:cNvSpPr txBox="1">
            <a:spLocks noGrp="1"/>
          </p:cNvSpPr>
          <p:nvPr>
            <p:ph type="ctrTitle"/>
          </p:nvPr>
        </p:nvSpPr>
        <p:spPr>
          <a:xfrm>
            <a:off x="5442125" y="5416936"/>
            <a:ext cx="6324600" cy="882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13D61"/>
              </a:buClr>
              <a:buSzPts val="5400"/>
              <a:buFont typeface="Calibri"/>
              <a:buNone/>
            </a:pPr>
            <a:r>
              <a:rPr lang="it-IT" sz="4700">
                <a:solidFill>
                  <a:srgbClr val="2E3D92"/>
                </a:solidFill>
              </a:rPr>
              <a:t>Grazie per l’attenzione</a:t>
            </a:r>
            <a:endParaRPr sz="4700">
              <a:solidFill>
                <a:srgbClr val="2E3D9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3555f19e937_1_0"/>
          <p:cNvPicPr preferRelativeResize="0"/>
          <p:nvPr/>
        </p:nvPicPr>
        <p:blipFill>
          <a:blip r:embed="rId3">
            <a:alphaModFix/>
          </a:blip>
          <a:stretch>
            <a:fillRect/>
          </a:stretch>
        </p:blipFill>
        <p:spPr>
          <a:xfrm>
            <a:off x="529475" y="1814950"/>
            <a:ext cx="2426450" cy="2426450"/>
          </a:xfrm>
          <a:prstGeom prst="rect">
            <a:avLst/>
          </a:prstGeom>
          <a:noFill/>
          <a:ln>
            <a:noFill/>
          </a:ln>
        </p:spPr>
      </p:pic>
      <p:grpSp>
        <p:nvGrpSpPr>
          <p:cNvPr id="198" name="Google Shape;198;g3555f19e937_1_0"/>
          <p:cNvGrpSpPr/>
          <p:nvPr/>
        </p:nvGrpSpPr>
        <p:grpSpPr>
          <a:xfrm>
            <a:off x="3606225" y="769121"/>
            <a:ext cx="7082700" cy="4568519"/>
            <a:chOff x="3501125" y="2426400"/>
            <a:chExt cx="7082700" cy="1300800"/>
          </a:xfrm>
        </p:grpSpPr>
        <p:sp>
          <p:nvSpPr>
            <p:cNvPr id="199" name="Google Shape;199;g3555f19e937_1_0"/>
            <p:cNvSpPr/>
            <p:nvPr/>
          </p:nvSpPr>
          <p:spPr>
            <a:xfrm>
              <a:off x="3501125" y="2426400"/>
              <a:ext cx="7082700" cy="1300800"/>
            </a:xfrm>
            <a:prstGeom prst="roundRect">
              <a:avLst>
                <a:gd name="adj" fmla="val 16667"/>
              </a:avLst>
            </a:prstGeom>
            <a:solidFill>
              <a:srgbClr val="9FC5E8"/>
            </a:solidFill>
            <a:ln w="28575" cap="flat" cmpd="sng">
              <a:solidFill>
                <a:srgbClr val="113F6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0" name="Google Shape;200;g3555f19e937_1_0"/>
            <p:cNvSpPr txBox="1"/>
            <p:nvPr/>
          </p:nvSpPr>
          <p:spPr>
            <a:xfrm>
              <a:off x="3619325" y="2446360"/>
              <a:ext cx="6964500" cy="11706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alibri"/>
                <a:buChar char="●"/>
              </a:pPr>
              <a:r>
                <a:rPr lang="it-IT" sz="2800" dirty="0">
                  <a:solidFill>
                    <a:schemeClr val="dk1"/>
                  </a:solidFill>
                  <a:latin typeface="Calibri"/>
                  <a:ea typeface="Calibri"/>
                  <a:cs typeface="Calibri"/>
                  <a:sym typeface="Calibri"/>
                </a:rPr>
                <a:t>IA simbolica (o logica simbolica): approccio deduttivo semplice</a:t>
              </a:r>
            </a:p>
            <a:p>
              <a:pPr marL="457200" lvl="0" indent="-355600" algn="l" rtl="0">
                <a:spcBef>
                  <a:spcPts val="0"/>
                </a:spcBef>
                <a:spcAft>
                  <a:spcPts val="0"/>
                </a:spcAft>
                <a:buClr>
                  <a:schemeClr val="dk1"/>
                </a:buClr>
                <a:buSzPts val="2000"/>
                <a:buFont typeface="Calibri"/>
                <a:buChar char="●"/>
              </a:pPr>
              <a:endParaRPr sz="2800"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it-IT" sz="2800" dirty="0">
                  <a:solidFill>
                    <a:schemeClr val="dk1"/>
                  </a:solidFill>
                  <a:latin typeface="Calibri"/>
                  <a:ea typeface="Calibri"/>
                  <a:cs typeface="Calibri"/>
                  <a:sym typeface="Calibri"/>
                </a:rPr>
                <a:t>Apprendimento automatico (Machine Learning)</a:t>
              </a:r>
              <a:endParaRPr sz="28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it-IT" sz="2800" dirty="0">
                  <a:solidFill>
                    <a:schemeClr val="dk1"/>
                  </a:solidFill>
                  <a:latin typeface="Calibri"/>
                  <a:ea typeface="Calibri"/>
                  <a:cs typeface="Calibri"/>
                  <a:sym typeface="Calibri"/>
                </a:rPr>
                <a:t>Apprendimento supervisionato</a:t>
              </a:r>
              <a:endParaRPr sz="28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it-IT" sz="2800" dirty="0">
                  <a:solidFill>
                    <a:schemeClr val="dk1"/>
                  </a:solidFill>
                  <a:latin typeface="Calibri"/>
                  <a:ea typeface="Calibri"/>
                  <a:cs typeface="Calibri"/>
                  <a:sym typeface="Calibri"/>
                </a:rPr>
                <a:t>Apprendimento non supervisionato</a:t>
              </a:r>
              <a:endParaRPr sz="28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it-IT" sz="2800" dirty="0">
                  <a:solidFill>
                    <a:schemeClr val="dk1"/>
                  </a:solidFill>
                  <a:latin typeface="Calibri"/>
                  <a:ea typeface="Calibri"/>
                  <a:cs typeface="Calibri"/>
                  <a:sym typeface="Calibri"/>
                </a:rPr>
                <a:t>Apprendimento per rinforzo</a:t>
              </a:r>
            </a:p>
            <a:p>
              <a:pPr marL="914400" lvl="1" indent="-355600" algn="l" rtl="0">
                <a:spcBef>
                  <a:spcPts val="0"/>
                </a:spcBef>
                <a:spcAft>
                  <a:spcPts val="0"/>
                </a:spcAft>
                <a:buClr>
                  <a:schemeClr val="dk1"/>
                </a:buClr>
                <a:buSzPts val="2000"/>
                <a:buFont typeface="Calibri"/>
                <a:buChar char="○"/>
              </a:pPr>
              <a:endParaRPr sz="2800"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it-IT" sz="2800" dirty="0">
                  <a:solidFill>
                    <a:schemeClr val="dk1"/>
                  </a:solidFill>
                  <a:latin typeface="Calibri"/>
                  <a:ea typeface="Calibri"/>
                  <a:cs typeface="Calibri"/>
                  <a:sym typeface="Calibri"/>
                </a:rPr>
                <a:t>Reti neurali artificiali (Deep Learning)</a:t>
              </a:r>
              <a:endParaRPr sz="2800" dirty="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387b05eb42c_0_63"/>
          <p:cNvPicPr preferRelativeResize="0"/>
          <p:nvPr/>
        </p:nvPicPr>
        <p:blipFill>
          <a:blip r:embed="rId3">
            <a:alphaModFix/>
          </a:blip>
          <a:stretch>
            <a:fillRect/>
          </a:stretch>
        </p:blipFill>
        <p:spPr>
          <a:xfrm>
            <a:off x="4694238" y="342424"/>
            <a:ext cx="2803525" cy="2803525"/>
          </a:xfrm>
          <a:prstGeom prst="rect">
            <a:avLst/>
          </a:prstGeom>
          <a:noFill/>
          <a:ln>
            <a:noFill/>
          </a:ln>
        </p:spPr>
      </p:pic>
      <p:pic>
        <p:nvPicPr>
          <p:cNvPr id="263" name="Google Shape;263;g387b05eb42c_0_63"/>
          <p:cNvPicPr preferRelativeResize="0"/>
          <p:nvPr/>
        </p:nvPicPr>
        <p:blipFill>
          <a:blip r:embed="rId4">
            <a:alphaModFix/>
          </a:blip>
          <a:stretch>
            <a:fillRect/>
          </a:stretch>
        </p:blipFill>
        <p:spPr>
          <a:xfrm>
            <a:off x="2187253" y="3604170"/>
            <a:ext cx="1746675" cy="1746675"/>
          </a:xfrm>
          <a:prstGeom prst="rect">
            <a:avLst/>
          </a:prstGeom>
          <a:noFill/>
          <a:ln>
            <a:noFill/>
          </a:ln>
        </p:spPr>
      </p:pic>
      <p:pic>
        <p:nvPicPr>
          <p:cNvPr id="264" name="Google Shape;264;g387b05eb42c_0_63"/>
          <p:cNvPicPr preferRelativeResize="0"/>
          <p:nvPr/>
        </p:nvPicPr>
        <p:blipFill>
          <a:blip r:embed="rId5">
            <a:alphaModFix amt="20000"/>
          </a:blip>
          <a:stretch>
            <a:fillRect/>
          </a:stretch>
        </p:blipFill>
        <p:spPr>
          <a:xfrm>
            <a:off x="5222675" y="4212425"/>
            <a:ext cx="1746675" cy="1746675"/>
          </a:xfrm>
          <a:prstGeom prst="rect">
            <a:avLst/>
          </a:prstGeom>
          <a:noFill/>
          <a:ln>
            <a:noFill/>
          </a:ln>
        </p:spPr>
      </p:pic>
      <p:pic>
        <p:nvPicPr>
          <p:cNvPr id="265" name="Google Shape;265;g387b05eb42c_0_63"/>
          <p:cNvPicPr preferRelativeResize="0"/>
          <p:nvPr/>
        </p:nvPicPr>
        <p:blipFill>
          <a:blip r:embed="rId6">
            <a:alphaModFix amt="20000"/>
          </a:blip>
          <a:stretch>
            <a:fillRect/>
          </a:stretch>
        </p:blipFill>
        <p:spPr>
          <a:xfrm>
            <a:off x="8258073" y="3604170"/>
            <a:ext cx="1746682" cy="17466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g38780529b4e_0_1"/>
          <p:cNvGrpSpPr/>
          <p:nvPr/>
        </p:nvGrpSpPr>
        <p:grpSpPr>
          <a:xfrm>
            <a:off x="533400" y="1265422"/>
            <a:ext cx="11139343" cy="4689788"/>
            <a:chOff x="304800" y="1255396"/>
            <a:chExt cx="11139343" cy="4689788"/>
          </a:xfrm>
        </p:grpSpPr>
        <p:pic>
          <p:nvPicPr>
            <p:cNvPr id="271" name="Google Shape;271;g38780529b4e_0_1"/>
            <p:cNvPicPr preferRelativeResize="0"/>
            <p:nvPr/>
          </p:nvPicPr>
          <p:blipFill rotWithShape="1">
            <a:blip r:embed="rId3">
              <a:alphaModFix/>
            </a:blip>
            <a:srcRect/>
            <a:stretch/>
          </p:blipFill>
          <p:spPr>
            <a:xfrm>
              <a:off x="304800" y="1255396"/>
              <a:ext cx="6334125" cy="2409825"/>
            </a:xfrm>
            <a:prstGeom prst="rect">
              <a:avLst/>
            </a:prstGeom>
            <a:noFill/>
            <a:ln>
              <a:noFill/>
            </a:ln>
          </p:spPr>
        </p:pic>
        <p:pic>
          <p:nvPicPr>
            <p:cNvPr id="272" name="Google Shape;272;g38780529b4e_0_1"/>
            <p:cNvPicPr preferRelativeResize="0"/>
            <p:nvPr/>
          </p:nvPicPr>
          <p:blipFill rotWithShape="1">
            <a:blip r:embed="rId4">
              <a:alphaModFix/>
            </a:blip>
            <a:srcRect/>
            <a:stretch/>
          </p:blipFill>
          <p:spPr>
            <a:xfrm>
              <a:off x="5478225" y="2944309"/>
              <a:ext cx="5965918" cy="3000875"/>
            </a:xfrm>
            <a:prstGeom prst="rect">
              <a:avLst/>
            </a:prstGeom>
            <a:noFill/>
            <a:ln>
              <a:noFill/>
            </a:ln>
          </p:spPr>
        </p:pic>
      </p:grpSp>
      <p:sp>
        <p:nvSpPr>
          <p:cNvPr id="273" name="Google Shape;273;g38780529b4e_0_1"/>
          <p:cNvSpPr txBox="1"/>
          <p:nvPr/>
        </p:nvSpPr>
        <p:spPr>
          <a:xfrm>
            <a:off x="7001000" y="1613101"/>
            <a:ext cx="3415800" cy="12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1600" b="0" i="0" u="none" strike="noStrike" cap="none">
                <a:solidFill>
                  <a:srgbClr val="000000"/>
                </a:solidFill>
                <a:latin typeface="Calibri"/>
                <a:ea typeface="Calibri"/>
                <a:cs typeface="Calibri"/>
                <a:sym typeface="Calibri"/>
              </a:rPr>
              <a:t>160 pazienti</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1600" b="0" i="0" u="none" strike="noStrike" cap="none">
                <a:solidFill>
                  <a:srgbClr val="000000"/>
                </a:solidFill>
                <a:latin typeface="Calibri"/>
                <a:ea typeface="Calibri"/>
                <a:cs typeface="Calibri"/>
                <a:sym typeface="Calibri"/>
              </a:rPr>
              <a:t>01/2022-12/2023</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1600" b="0" i="0" u="none" strike="noStrike" cap="none">
                <a:solidFill>
                  <a:srgbClr val="000000"/>
                </a:solidFill>
                <a:latin typeface="Calibri"/>
                <a:ea typeface="Calibri"/>
                <a:cs typeface="Calibri"/>
                <a:sym typeface="Calibri"/>
              </a:rPr>
              <a:t>Concordanza AI-esperti 34.16%</a:t>
            </a:r>
            <a:endParaRPr sz="1600" b="0" i="0" u="none" strike="noStrike" cap="none">
              <a:solidFill>
                <a:srgbClr val="000000"/>
              </a:solidFill>
              <a:latin typeface="Calibri"/>
              <a:ea typeface="Calibri"/>
              <a:cs typeface="Calibri"/>
              <a:sym typeface="Calibri"/>
            </a:endParaRPr>
          </a:p>
        </p:txBody>
      </p:sp>
      <p:sp>
        <p:nvSpPr>
          <p:cNvPr id="274" name="Google Shape;274;g38780529b4e_0_1"/>
          <p:cNvSpPr txBox="1"/>
          <p:nvPr/>
        </p:nvSpPr>
        <p:spPr>
          <a:xfrm>
            <a:off x="1464275" y="4554800"/>
            <a:ext cx="4090200" cy="12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1500" b="0" i="0" u="none" strike="noStrike" cap="none">
                <a:solidFill>
                  <a:srgbClr val="000000"/>
                </a:solidFill>
                <a:latin typeface="Calibri"/>
                <a:ea typeface="Calibri"/>
                <a:cs typeface="Calibri"/>
                <a:sym typeface="Calibri"/>
              </a:rPr>
              <a:t>10 casi proposto all’AI più volte</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1500" b="0" i="0" u="none" strike="noStrike" cap="none">
                <a:solidFill>
                  <a:srgbClr val="000000"/>
                </a:solidFill>
                <a:latin typeface="Calibri"/>
                <a:ea typeface="Calibri"/>
                <a:cs typeface="Calibri"/>
                <a:sym typeface="Calibri"/>
              </a:rPr>
              <a:t>07-08/2023</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1500" b="0" i="0" u="none" strike="noStrike" cap="none">
                <a:solidFill>
                  <a:srgbClr val="000000"/>
                </a:solidFill>
                <a:latin typeface="Calibri"/>
                <a:ea typeface="Calibri"/>
                <a:cs typeface="Calibri"/>
                <a:sym typeface="Calibri"/>
              </a:rPr>
              <a:t>Concordanza AI-esperti 30%</a:t>
            </a:r>
            <a:endParaRPr sz="1500" b="0" i="0" u="none" strike="noStrike" cap="non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it-IT" sz="1500">
                <a:solidFill>
                  <a:schemeClr val="dk1"/>
                </a:solidFill>
                <a:latin typeface="Calibri"/>
                <a:ea typeface="Calibri"/>
                <a:cs typeface="Calibri"/>
                <a:sym typeface="Calibri"/>
              </a:rPr>
              <a:t>Risposte diverse dell’AI per lo stesso caso nel 40% degli scenari</a:t>
            </a:r>
            <a:endParaRPr sz="1500">
              <a:latin typeface="Calibri"/>
              <a:ea typeface="Calibri"/>
              <a:cs typeface="Calibri"/>
              <a:sym typeface="Calibri"/>
            </a:endParaRPr>
          </a:p>
        </p:txBody>
      </p:sp>
      <p:sp>
        <p:nvSpPr>
          <p:cNvPr id="275" name="Google Shape;275;g38780529b4e_0_1"/>
          <p:cNvSpPr/>
          <p:nvPr/>
        </p:nvSpPr>
        <p:spPr>
          <a:xfrm>
            <a:off x="3421950" y="206638"/>
            <a:ext cx="5348100" cy="9327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INDICAZIONE A CHIRURGIA BARIATRICA</a:t>
            </a:r>
            <a:endParaRPr sz="1700" b="1">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387b05eb42c_0_70"/>
          <p:cNvPicPr preferRelativeResize="0"/>
          <p:nvPr/>
        </p:nvPicPr>
        <p:blipFill>
          <a:blip r:embed="rId3">
            <a:alphaModFix/>
          </a:blip>
          <a:stretch>
            <a:fillRect/>
          </a:stretch>
        </p:blipFill>
        <p:spPr>
          <a:xfrm>
            <a:off x="4694238" y="342424"/>
            <a:ext cx="2803525" cy="2803525"/>
          </a:xfrm>
          <a:prstGeom prst="rect">
            <a:avLst/>
          </a:prstGeom>
          <a:noFill/>
          <a:ln>
            <a:noFill/>
          </a:ln>
        </p:spPr>
      </p:pic>
      <p:pic>
        <p:nvPicPr>
          <p:cNvPr id="281" name="Google Shape;281;g387b05eb42c_0_70"/>
          <p:cNvPicPr preferRelativeResize="0"/>
          <p:nvPr/>
        </p:nvPicPr>
        <p:blipFill>
          <a:blip r:embed="rId4">
            <a:alphaModFix amt="20000"/>
          </a:blip>
          <a:stretch>
            <a:fillRect/>
          </a:stretch>
        </p:blipFill>
        <p:spPr>
          <a:xfrm>
            <a:off x="2187253" y="3604170"/>
            <a:ext cx="1746675" cy="1746675"/>
          </a:xfrm>
          <a:prstGeom prst="rect">
            <a:avLst/>
          </a:prstGeom>
          <a:noFill/>
          <a:ln>
            <a:noFill/>
          </a:ln>
        </p:spPr>
      </p:pic>
      <p:pic>
        <p:nvPicPr>
          <p:cNvPr id="282" name="Google Shape;282;g387b05eb42c_0_70"/>
          <p:cNvPicPr preferRelativeResize="0"/>
          <p:nvPr/>
        </p:nvPicPr>
        <p:blipFill>
          <a:blip r:embed="rId5">
            <a:alphaModFix/>
          </a:blip>
          <a:stretch>
            <a:fillRect/>
          </a:stretch>
        </p:blipFill>
        <p:spPr>
          <a:xfrm>
            <a:off x="5222675" y="4212425"/>
            <a:ext cx="1746675" cy="1746675"/>
          </a:xfrm>
          <a:prstGeom prst="rect">
            <a:avLst/>
          </a:prstGeom>
          <a:noFill/>
          <a:ln>
            <a:noFill/>
          </a:ln>
        </p:spPr>
      </p:pic>
      <p:pic>
        <p:nvPicPr>
          <p:cNvPr id="283" name="Google Shape;283;g387b05eb42c_0_70"/>
          <p:cNvPicPr preferRelativeResize="0"/>
          <p:nvPr/>
        </p:nvPicPr>
        <p:blipFill>
          <a:blip r:embed="rId6">
            <a:alphaModFix amt="20000"/>
          </a:blip>
          <a:stretch>
            <a:fillRect/>
          </a:stretch>
        </p:blipFill>
        <p:spPr>
          <a:xfrm>
            <a:off x="8258073" y="3604170"/>
            <a:ext cx="1746682" cy="17466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38780529b4e_0_11"/>
          <p:cNvPicPr preferRelativeResize="0"/>
          <p:nvPr/>
        </p:nvPicPr>
        <p:blipFill rotWithShape="1">
          <a:blip r:embed="rId3">
            <a:alphaModFix/>
          </a:blip>
          <a:srcRect/>
          <a:stretch/>
        </p:blipFill>
        <p:spPr>
          <a:xfrm>
            <a:off x="447275" y="1383946"/>
            <a:ext cx="6315075" cy="2533650"/>
          </a:xfrm>
          <a:prstGeom prst="rect">
            <a:avLst/>
          </a:prstGeom>
          <a:noFill/>
          <a:ln>
            <a:noFill/>
          </a:ln>
        </p:spPr>
      </p:pic>
      <p:sp>
        <p:nvSpPr>
          <p:cNvPr id="289" name="Google Shape;289;g38780529b4e_0_11"/>
          <p:cNvSpPr txBox="1"/>
          <p:nvPr/>
        </p:nvSpPr>
        <p:spPr>
          <a:xfrm>
            <a:off x="741225" y="4280021"/>
            <a:ext cx="4307700" cy="159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it-IT" sz="1600" i="0" u="none" strike="noStrike" cap="none">
                <a:solidFill>
                  <a:schemeClr val="dk1"/>
                </a:solidFill>
                <a:latin typeface="Calibri"/>
                <a:ea typeface="Calibri"/>
                <a:cs typeface="Calibri"/>
                <a:sym typeface="Calibri"/>
              </a:rPr>
              <a:t>Riconoscimento </a:t>
            </a:r>
            <a:r>
              <a:rPr lang="it-IT" sz="1600">
                <a:solidFill>
                  <a:schemeClr val="dk1"/>
                </a:solidFill>
                <a:latin typeface="Calibri"/>
                <a:ea typeface="Calibri"/>
                <a:cs typeface="Calibri"/>
                <a:sym typeface="Calibri"/>
              </a:rPr>
              <a:t>di landmarks anatomici e step operatori</a:t>
            </a:r>
            <a:endParaRPr sz="16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16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it-IT" sz="1600" i="0" u="none" strike="noStrike" cap="none">
                <a:solidFill>
                  <a:schemeClr val="dk1"/>
                </a:solidFill>
                <a:latin typeface="Calibri"/>
                <a:ea typeface="Calibri"/>
                <a:cs typeface="Calibri"/>
                <a:sym typeface="Calibri"/>
              </a:rPr>
              <a:t>Possibilità di maggior stand</a:t>
            </a:r>
            <a:r>
              <a:rPr lang="it-IT" sz="1600">
                <a:solidFill>
                  <a:schemeClr val="dk1"/>
                </a:solidFill>
                <a:latin typeface="Calibri"/>
                <a:ea typeface="Calibri"/>
                <a:cs typeface="Calibri"/>
                <a:sym typeface="Calibri"/>
              </a:rPr>
              <a:t>ardizzazione delle procedure e supporto durante la learning curve</a:t>
            </a:r>
            <a:endParaRPr sz="1600" i="0" u="none" strike="noStrike" cap="none">
              <a:solidFill>
                <a:schemeClr val="dk1"/>
              </a:solidFill>
              <a:latin typeface="Calibri"/>
              <a:ea typeface="Calibri"/>
              <a:cs typeface="Calibri"/>
              <a:sym typeface="Calibri"/>
            </a:endParaRPr>
          </a:p>
        </p:txBody>
      </p:sp>
      <p:pic>
        <p:nvPicPr>
          <p:cNvPr id="290" name="Google Shape;290;g38780529b4e_0_11"/>
          <p:cNvPicPr preferRelativeResize="0"/>
          <p:nvPr/>
        </p:nvPicPr>
        <p:blipFill rotWithShape="1">
          <a:blip r:embed="rId4">
            <a:alphaModFix/>
          </a:blip>
          <a:srcRect/>
          <a:stretch/>
        </p:blipFill>
        <p:spPr>
          <a:xfrm>
            <a:off x="5332552" y="3998342"/>
            <a:ext cx="6050650" cy="1972169"/>
          </a:xfrm>
          <a:prstGeom prst="rect">
            <a:avLst/>
          </a:prstGeom>
          <a:noFill/>
          <a:ln>
            <a:noFill/>
          </a:ln>
        </p:spPr>
      </p:pic>
      <p:pic>
        <p:nvPicPr>
          <p:cNvPr id="291" name="Google Shape;291;g38780529b4e_0_11"/>
          <p:cNvPicPr preferRelativeResize="0"/>
          <p:nvPr/>
        </p:nvPicPr>
        <p:blipFill rotWithShape="1">
          <a:blip r:embed="rId5">
            <a:alphaModFix/>
          </a:blip>
          <a:srcRect/>
          <a:stretch/>
        </p:blipFill>
        <p:spPr>
          <a:xfrm>
            <a:off x="5332552" y="3514414"/>
            <a:ext cx="4660275" cy="483925"/>
          </a:xfrm>
          <a:prstGeom prst="rect">
            <a:avLst/>
          </a:prstGeom>
          <a:noFill/>
          <a:ln>
            <a:noFill/>
          </a:ln>
        </p:spPr>
      </p:pic>
      <p:sp>
        <p:nvSpPr>
          <p:cNvPr id="292" name="Google Shape;292;g38780529b4e_0_11"/>
          <p:cNvSpPr/>
          <p:nvPr/>
        </p:nvSpPr>
        <p:spPr>
          <a:xfrm>
            <a:off x="3421950" y="206638"/>
            <a:ext cx="5348100" cy="9327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LEARNING CURVE</a:t>
            </a:r>
            <a:endParaRPr sz="1700" b="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g387b05eb42c_0_77"/>
          <p:cNvPicPr preferRelativeResize="0"/>
          <p:nvPr/>
        </p:nvPicPr>
        <p:blipFill>
          <a:blip r:embed="rId3">
            <a:alphaModFix/>
          </a:blip>
          <a:stretch>
            <a:fillRect/>
          </a:stretch>
        </p:blipFill>
        <p:spPr>
          <a:xfrm>
            <a:off x="4694238" y="342424"/>
            <a:ext cx="2803525" cy="2803525"/>
          </a:xfrm>
          <a:prstGeom prst="rect">
            <a:avLst/>
          </a:prstGeom>
          <a:noFill/>
          <a:ln>
            <a:noFill/>
          </a:ln>
        </p:spPr>
      </p:pic>
      <p:pic>
        <p:nvPicPr>
          <p:cNvPr id="298" name="Google Shape;298;g387b05eb42c_0_77"/>
          <p:cNvPicPr preferRelativeResize="0"/>
          <p:nvPr/>
        </p:nvPicPr>
        <p:blipFill>
          <a:blip r:embed="rId4">
            <a:alphaModFix amt="20000"/>
          </a:blip>
          <a:stretch>
            <a:fillRect/>
          </a:stretch>
        </p:blipFill>
        <p:spPr>
          <a:xfrm>
            <a:off x="2187253" y="3604170"/>
            <a:ext cx="1746675" cy="1746675"/>
          </a:xfrm>
          <a:prstGeom prst="rect">
            <a:avLst/>
          </a:prstGeom>
          <a:noFill/>
          <a:ln>
            <a:noFill/>
          </a:ln>
        </p:spPr>
      </p:pic>
      <p:pic>
        <p:nvPicPr>
          <p:cNvPr id="299" name="Google Shape;299;g387b05eb42c_0_77"/>
          <p:cNvPicPr preferRelativeResize="0"/>
          <p:nvPr/>
        </p:nvPicPr>
        <p:blipFill>
          <a:blip r:embed="rId5">
            <a:alphaModFix amt="20000"/>
          </a:blip>
          <a:stretch>
            <a:fillRect/>
          </a:stretch>
        </p:blipFill>
        <p:spPr>
          <a:xfrm>
            <a:off x="5222675" y="4212425"/>
            <a:ext cx="1746675" cy="1746675"/>
          </a:xfrm>
          <a:prstGeom prst="rect">
            <a:avLst/>
          </a:prstGeom>
          <a:noFill/>
          <a:ln>
            <a:noFill/>
          </a:ln>
        </p:spPr>
      </p:pic>
      <p:pic>
        <p:nvPicPr>
          <p:cNvPr id="300" name="Google Shape;300;g387b05eb42c_0_77"/>
          <p:cNvPicPr preferRelativeResize="0"/>
          <p:nvPr/>
        </p:nvPicPr>
        <p:blipFill>
          <a:blip r:embed="rId6">
            <a:alphaModFix/>
          </a:blip>
          <a:stretch>
            <a:fillRect/>
          </a:stretch>
        </p:blipFill>
        <p:spPr>
          <a:xfrm>
            <a:off x="8258073" y="3604170"/>
            <a:ext cx="1746682" cy="17466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g38780529b4e_0_17"/>
          <p:cNvGrpSpPr/>
          <p:nvPr/>
        </p:nvGrpSpPr>
        <p:grpSpPr>
          <a:xfrm>
            <a:off x="500207" y="1344314"/>
            <a:ext cx="5178701" cy="2305213"/>
            <a:chOff x="387925" y="2880475"/>
            <a:chExt cx="6496928" cy="2892000"/>
          </a:xfrm>
        </p:grpSpPr>
        <p:pic>
          <p:nvPicPr>
            <p:cNvPr id="306" name="Google Shape;306;g38780529b4e_0_17"/>
            <p:cNvPicPr preferRelativeResize="0"/>
            <p:nvPr/>
          </p:nvPicPr>
          <p:blipFill rotWithShape="1">
            <a:blip r:embed="rId3">
              <a:alphaModFix/>
            </a:blip>
            <a:srcRect/>
            <a:stretch/>
          </p:blipFill>
          <p:spPr>
            <a:xfrm>
              <a:off x="387925" y="3478105"/>
              <a:ext cx="6496928" cy="2294370"/>
            </a:xfrm>
            <a:prstGeom prst="rect">
              <a:avLst/>
            </a:prstGeom>
            <a:noFill/>
            <a:ln>
              <a:noFill/>
            </a:ln>
          </p:spPr>
        </p:pic>
        <p:pic>
          <p:nvPicPr>
            <p:cNvPr id="307" name="Google Shape;307;g38780529b4e_0_17"/>
            <p:cNvPicPr preferRelativeResize="0"/>
            <p:nvPr/>
          </p:nvPicPr>
          <p:blipFill rotWithShape="1">
            <a:blip r:embed="rId4">
              <a:alphaModFix/>
            </a:blip>
            <a:srcRect/>
            <a:stretch/>
          </p:blipFill>
          <p:spPr>
            <a:xfrm>
              <a:off x="387926" y="2880475"/>
              <a:ext cx="1762997" cy="597630"/>
            </a:xfrm>
            <a:prstGeom prst="rect">
              <a:avLst/>
            </a:prstGeom>
            <a:noFill/>
            <a:ln>
              <a:noFill/>
            </a:ln>
          </p:spPr>
        </p:pic>
      </p:grpSp>
      <p:sp>
        <p:nvSpPr>
          <p:cNvPr id="308" name="Google Shape;308;g38780529b4e_0_17"/>
          <p:cNvSpPr txBox="1"/>
          <p:nvPr/>
        </p:nvSpPr>
        <p:spPr>
          <a:xfrm>
            <a:off x="5845400" y="1726725"/>
            <a:ext cx="4987200" cy="12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it-IT" sz="1600" b="0" i="0" u="none" strike="noStrike" cap="none">
                <a:solidFill>
                  <a:srgbClr val="000000"/>
                </a:solidFill>
                <a:latin typeface="Calibri"/>
                <a:ea typeface="Calibri"/>
                <a:cs typeface="Calibri"/>
                <a:sym typeface="Calibri"/>
              </a:rPr>
              <a:t>10.000 pazienti su 12 centri</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it-IT" sz="1600" b="0" i="0" u="none" strike="noStrike" cap="none">
                <a:solidFill>
                  <a:srgbClr val="000000"/>
                </a:solidFill>
                <a:latin typeface="Calibri"/>
                <a:ea typeface="Calibri"/>
                <a:cs typeface="Calibri"/>
                <a:sym typeface="Calibri"/>
              </a:rPr>
              <a:t>Differenza tra BMi effettivo e BMI stimato da AI a 5 anni dall’intervento di 0.3kg/mq</a:t>
            </a:r>
            <a:endParaRPr sz="1600" b="0" i="0" u="none" strike="noStrike" cap="none">
              <a:solidFill>
                <a:srgbClr val="000000"/>
              </a:solidFill>
              <a:latin typeface="Calibri"/>
              <a:ea typeface="Calibri"/>
              <a:cs typeface="Calibri"/>
              <a:sym typeface="Calibri"/>
            </a:endParaRPr>
          </a:p>
        </p:txBody>
      </p:sp>
      <p:pic>
        <p:nvPicPr>
          <p:cNvPr id="309" name="Google Shape;309;g38780529b4e_0_17"/>
          <p:cNvPicPr preferRelativeResize="0"/>
          <p:nvPr/>
        </p:nvPicPr>
        <p:blipFill rotWithShape="1">
          <a:blip r:embed="rId5">
            <a:alphaModFix/>
          </a:blip>
          <a:srcRect/>
          <a:stretch/>
        </p:blipFill>
        <p:spPr>
          <a:xfrm>
            <a:off x="5618400" y="3514400"/>
            <a:ext cx="5441198" cy="2449625"/>
          </a:xfrm>
          <a:prstGeom prst="rect">
            <a:avLst/>
          </a:prstGeom>
          <a:noFill/>
          <a:ln>
            <a:noFill/>
          </a:ln>
        </p:spPr>
      </p:pic>
      <p:sp>
        <p:nvSpPr>
          <p:cNvPr id="310" name="Google Shape;310;g38780529b4e_0_17"/>
          <p:cNvSpPr/>
          <p:nvPr/>
        </p:nvSpPr>
        <p:spPr>
          <a:xfrm>
            <a:off x="3421950" y="206638"/>
            <a:ext cx="5348100" cy="932700"/>
          </a:xfrm>
          <a:prstGeom prst="roundRect">
            <a:avLst>
              <a:gd name="adj" fmla="val 16667"/>
            </a:avLst>
          </a:prstGeom>
          <a:solidFill>
            <a:srgbClr val="EEAD3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000"/>
              <a:buFont typeface="Arial"/>
              <a:buNone/>
            </a:pPr>
            <a:r>
              <a:rPr lang="it-IT" sz="2300" b="1">
                <a:solidFill>
                  <a:schemeClr val="lt1"/>
                </a:solidFill>
                <a:latin typeface="Calibri"/>
                <a:ea typeface="Calibri"/>
                <a:cs typeface="Calibri"/>
                <a:sym typeface="Calibri"/>
              </a:rPr>
              <a:t>PREDIRE CALO PONDERALE</a:t>
            </a:r>
            <a:endParaRPr sz="17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trospectVTI">
  <a:themeElements>
    <a:clrScheme name="Blu caldo">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Widescreen</PresentationFormat>
  <Paragraphs>88</Paragraphs>
  <Slides>24</Slides>
  <Notes>23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Noto Sans Symbols</vt:lpstr>
      <vt:lpstr>RetrospectVTI</vt:lpstr>
      <vt:lpstr>UTILIZZO DELL’INTELLIGENZA ARTIFICIALE NELLA PRATICA CLINICA DEL CHIRURGO BARIATRICO: DATI DELLA LETTERATURA E PROSPETTIVE FUTURE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Eliana Rispoli</dc:creator>
  <cp:lastModifiedBy>Enrico Facchiano</cp:lastModifiedBy>
  <cp:revision>3</cp:revision>
  <dcterms:created xsi:type="dcterms:W3CDTF">2022-02-27T17:36:31Z</dcterms:created>
  <dcterms:modified xsi:type="dcterms:W3CDTF">2025-10-31T05:57:45Z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